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479" r:id="rId2"/>
    <p:sldId id="657" r:id="rId3"/>
    <p:sldId id="648" r:id="rId4"/>
    <p:sldId id="598" r:id="rId5"/>
    <p:sldId id="623" r:id="rId6"/>
    <p:sldId id="629" r:id="rId7"/>
    <p:sldId id="650" r:id="rId8"/>
    <p:sldId id="649" r:id="rId9"/>
    <p:sldId id="647" r:id="rId10"/>
    <p:sldId id="646" r:id="rId11"/>
    <p:sldId id="626" r:id="rId12"/>
    <p:sldId id="632" r:id="rId13"/>
    <p:sldId id="630" r:id="rId14"/>
    <p:sldId id="631" r:id="rId15"/>
    <p:sldId id="645" r:id="rId16"/>
    <p:sldId id="644" r:id="rId17"/>
    <p:sldId id="633" r:id="rId18"/>
    <p:sldId id="636" r:id="rId19"/>
    <p:sldId id="651" r:id="rId20"/>
    <p:sldId id="654" r:id="rId21"/>
    <p:sldId id="652" r:id="rId22"/>
    <p:sldId id="656" r:id="rId23"/>
    <p:sldId id="643" r:id="rId24"/>
    <p:sldId id="634" r:id="rId25"/>
    <p:sldId id="655" r:id="rId26"/>
    <p:sldId id="637" r:id="rId27"/>
    <p:sldId id="638" r:id="rId28"/>
    <p:sldId id="639" r:id="rId29"/>
    <p:sldId id="640" r:id="rId30"/>
    <p:sldId id="642" r:id="rId31"/>
    <p:sldId id="658" r:id="rId32"/>
    <p:sldId id="661" r:id="rId33"/>
    <p:sldId id="659" r:id="rId34"/>
    <p:sldId id="660" r:id="rId35"/>
    <p:sldId id="662" r:id="rId36"/>
    <p:sldId id="54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BCC"/>
    <a:srgbClr val="BFC1BB"/>
    <a:srgbClr val="CCECFF"/>
    <a:srgbClr val="FF0000"/>
    <a:srgbClr val="008000"/>
    <a:srgbClr val="FFFFFF"/>
    <a:srgbClr val="91B4C5"/>
    <a:srgbClr val="910118"/>
    <a:srgbClr val="E4DCC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6" autoAdjust="0"/>
    <p:restoredTop sz="94971" autoAdjust="0"/>
  </p:normalViewPr>
  <p:slideViewPr>
    <p:cSldViewPr>
      <p:cViewPr>
        <p:scale>
          <a:sx n="130" d="100"/>
          <a:sy n="130" d="100"/>
        </p:scale>
        <p:origin x="552" y="-8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157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D8034-B9D9-4286-8CF6-5731BB0890D3}" type="datetimeFigureOut">
              <a:rPr lang="en-US" smtClean="0"/>
              <a:pPr/>
              <a:t>9/30/2014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BEB3A-92FD-4A3A-8230-953F7956C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00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68480D0-D6A3-415A-9D1B-553228A0EECC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8533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9D42B-1F2B-4308-97CF-985E181D3CE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601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BEB3A-92FD-4A3A-8230-953F7956C26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9D42B-1F2B-4308-97CF-985E181D3CE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601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SFP/SFP+ width =	15mm</a:t>
            </a:r>
          </a:p>
          <a:p>
            <a:r>
              <a:rPr lang="en-US" dirty="0" smtClean="0"/>
              <a:t>QSFP/</a:t>
            </a:r>
            <a:r>
              <a:rPr lang="en-US" dirty="0" err="1" smtClean="0"/>
              <a:t>zQSFP</a:t>
            </a:r>
            <a:r>
              <a:rPr lang="en-US" dirty="0" smtClean="0"/>
              <a:t>+ width =	19mm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76C5B-9D20-440B-965F-9AF45295A8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16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9D42B-1F2B-4308-97CF-985E181D3CE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601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9D42B-1F2B-4308-97CF-985E181D3CE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601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9D42B-1F2B-4308-97CF-985E181D3CE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601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buClr>
                <a:srgbClr val="EA7B27"/>
              </a:buClr>
              <a:buFont typeface="Arial" charset="0"/>
              <a:buNone/>
              <a:defRPr/>
            </a:pPr>
            <a:endParaRPr lang="en-US">
              <a:latin typeface="+mn-lt"/>
              <a:ea typeface="ＭＳ Ｐゴシック" pitchFamily="-95" charset="-128"/>
            </a:endParaRPr>
          </a:p>
        </p:txBody>
      </p:sp>
      <p:pic>
        <p:nvPicPr>
          <p:cNvPr id="111628" name="Picture 7" descr="radisys_logo_white-we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295275"/>
            <a:ext cx="15240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0" y="2133600"/>
            <a:ext cx="6248400" cy="2667000"/>
          </a:xfrm>
          <a:prstGeom prst="rect">
            <a:avLst/>
          </a:prstGeom>
          <a:solidFill>
            <a:srgbClr val="E4DC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 pitchFamily="34" charset="0"/>
              <a:ea typeface="ＭＳ Ｐゴシック" pitchFamily="-95" charset="-128"/>
            </a:endParaRPr>
          </a:p>
        </p:txBody>
      </p:sp>
      <p:sp>
        <p:nvSpPr>
          <p:cNvPr id="107526" name="Rectangle 6"/>
          <p:cNvSpPr>
            <a:spLocks noGrp="1" noChangeArrowheads="1"/>
          </p:cNvSpPr>
          <p:nvPr>
            <p:ph type="title"/>
          </p:nvPr>
        </p:nvSpPr>
        <p:spPr>
          <a:xfrm>
            <a:off x="152400" y="3067409"/>
            <a:ext cx="5867400" cy="705209"/>
          </a:xfrm>
        </p:spPr>
        <p:txBody>
          <a:bodyPr/>
          <a:lstStyle>
            <a:lvl1pPr algn="r">
              <a:defRPr sz="2400" b="1">
                <a:solidFill>
                  <a:srgbClr val="004C6C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248400" y="2133600"/>
            <a:ext cx="2895600" cy="2667000"/>
          </a:xfrm>
          <a:prstGeom prst="rect">
            <a:avLst/>
          </a:prstGeom>
          <a:solidFill>
            <a:srgbClr val="9101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Calibri" pitchFamily="34" charset="0"/>
              <a:ea typeface="ＭＳ Ｐゴシック" pitchFamily="-95" charset="-128"/>
            </a:endParaRPr>
          </a:p>
        </p:txBody>
      </p:sp>
      <p:sp>
        <p:nvSpPr>
          <p:cNvPr id="111626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52400" y="3772618"/>
            <a:ext cx="5867400" cy="437791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 b="1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Rectangle 10"/>
          <p:cNvSpPr txBox="1">
            <a:spLocks noChangeArrowheads="1"/>
          </p:cNvSpPr>
          <p:nvPr/>
        </p:nvSpPr>
        <p:spPr bwMode="auto">
          <a:xfrm>
            <a:off x="152400" y="4210409"/>
            <a:ext cx="5867400" cy="437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r" rtl="0" eaLnBrk="1" fontAlgn="base" hangingPunct="1">
              <a:spcBef>
                <a:spcPct val="30000"/>
              </a:spcBef>
              <a:spcAft>
                <a:spcPct val="10000"/>
              </a:spcAft>
              <a:buClr>
                <a:schemeClr val="tx2"/>
              </a:buClr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3838" algn="l" rtl="0" eaLnBrk="1" fontAlgn="base" hangingPunct="1">
              <a:lnSpc>
                <a:spcPct val="105000"/>
              </a:lnSpc>
              <a:spcBef>
                <a:spcPct val="1000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defRPr b="1">
                <a:solidFill>
                  <a:srgbClr val="000000"/>
                </a:solidFill>
                <a:latin typeface="+mn-lt"/>
              </a:defRPr>
            </a:lvl2pPr>
            <a:lvl3pPr marL="914400" indent="-173038" algn="l" rtl="0" eaLnBrk="1" fontAlgn="base" hangingPunct="1">
              <a:lnSpc>
                <a:spcPct val="125000"/>
              </a:lnSpc>
              <a:spcBef>
                <a:spcPct val="10000"/>
              </a:spcBef>
              <a:spcAft>
                <a:spcPct val="30000"/>
              </a:spcAft>
              <a:buClr>
                <a:schemeClr val="tx1"/>
              </a:buClr>
              <a:buFont typeface="Arial" pitchFamily="34" charset="0"/>
              <a:buChar char="–"/>
              <a:defRPr sz="1400" b="1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15000"/>
              </a:lnSpc>
              <a:spcBef>
                <a:spcPct val="10000"/>
              </a:spcBef>
              <a:spcAft>
                <a:spcPct val="0"/>
              </a:spcAft>
              <a:buClr>
                <a:schemeClr val="tx1"/>
              </a:buClr>
              <a:buChar char="•"/>
              <a:defRPr sz="1200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15000"/>
              </a:lnSpc>
              <a:spcBef>
                <a:spcPct val="10000"/>
              </a:spcBef>
              <a:spcAft>
                <a:spcPct val="0"/>
              </a:spcAft>
              <a:buClr>
                <a:schemeClr val="tx1"/>
              </a:buClr>
              <a:buChar char="•"/>
              <a:defRPr sz="12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lnSpc>
                <a:spcPct val="115000"/>
              </a:lnSpc>
              <a:spcBef>
                <a:spcPct val="10000"/>
              </a:spcBef>
              <a:spcAft>
                <a:spcPct val="0"/>
              </a:spcAft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lnSpc>
                <a:spcPct val="115000"/>
              </a:lnSpc>
              <a:spcBef>
                <a:spcPct val="10000"/>
              </a:spcBef>
              <a:spcAft>
                <a:spcPct val="0"/>
              </a:spcAft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lnSpc>
                <a:spcPct val="115000"/>
              </a:lnSpc>
              <a:spcBef>
                <a:spcPct val="10000"/>
              </a:spcBef>
              <a:spcAft>
                <a:spcPct val="0"/>
              </a:spcAft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lnSpc>
                <a:spcPct val="115000"/>
              </a:lnSpc>
              <a:spcBef>
                <a:spcPct val="10000"/>
              </a:spcBef>
              <a:spcAft>
                <a:spcPct val="0"/>
              </a:spcAft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fld id="{02716ED7-FD1F-46BD-8556-8D82CA1A2905}" type="datetime4">
              <a:rPr lang="en-US" sz="1200" b="0" smtClean="0">
                <a:solidFill>
                  <a:srgbClr val="910118"/>
                </a:solidFill>
                <a:latin typeface="Arial" pitchFamily="34" charset="0"/>
                <a:cs typeface="Arial" pitchFamily="34" charset="0"/>
              </a:rPr>
              <a:pPr/>
              <a:t>September 30, 2014</a:t>
            </a:fld>
            <a:endParaRPr lang="en-US" sz="1200" b="0" dirty="0">
              <a:solidFill>
                <a:srgbClr val="910118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023111"/>
            <a:ext cx="2213196" cy="430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ChangeArrowheads="1"/>
          </p:cNvSpPr>
          <p:nvPr/>
        </p:nvSpPr>
        <p:spPr bwMode="auto">
          <a:xfrm>
            <a:off x="7620" y="0"/>
            <a:ext cx="9144000" cy="6858000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buClr>
                <a:srgbClr val="EA7B27"/>
              </a:buClr>
              <a:buFont typeface="Arial" charset="0"/>
              <a:buNone/>
              <a:defRPr/>
            </a:pPr>
            <a:endParaRPr lang="en-US" dirty="0">
              <a:latin typeface="+mn-lt"/>
              <a:ea typeface="ＭＳ Ｐゴシック" pitchFamily="-95" charset="-128"/>
            </a:endParaRPr>
          </a:p>
        </p:txBody>
      </p:sp>
      <p:pic>
        <p:nvPicPr>
          <p:cNvPr id="111628" name="Picture 7" descr="radisys_logo_white-we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295275"/>
            <a:ext cx="15240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0" y="2133600"/>
            <a:ext cx="6248400" cy="2667000"/>
          </a:xfrm>
          <a:prstGeom prst="rect">
            <a:avLst/>
          </a:prstGeom>
          <a:solidFill>
            <a:srgbClr val="E4DC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 pitchFamily="34" charset="0"/>
              <a:ea typeface="ＭＳ Ｐゴシック" pitchFamily="-95" charset="-128"/>
            </a:endParaRPr>
          </a:p>
        </p:txBody>
      </p:sp>
      <p:sp>
        <p:nvSpPr>
          <p:cNvPr id="107526" name="Rectangle 6"/>
          <p:cNvSpPr>
            <a:spLocks noGrp="1" noChangeArrowheads="1"/>
          </p:cNvSpPr>
          <p:nvPr>
            <p:ph type="title" hasCustomPrompt="1"/>
          </p:nvPr>
        </p:nvSpPr>
        <p:spPr>
          <a:xfrm>
            <a:off x="152400" y="2743200"/>
            <a:ext cx="5867400" cy="705209"/>
          </a:xfrm>
        </p:spPr>
        <p:txBody>
          <a:bodyPr/>
          <a:lstStyle>
            <a:lvl1pPr algn="r">
              <a:defRPr sz="2400" b="1" baseline="0">
                <a:solidFill>
                  <a:srgbClr val="004C6C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presentation title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248400" y="2133600"/>
            <a:ext cx="2895600" cy="2667000"/>
          </a:xfrm>
          <a:prstGeom prst="rect">
            <a:avLst/>
          </a:prstGeom>
          <a:solidFill>
            <a:srgbClr val="9101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Calibri" pitchFamily="34" charset="0"/>
              <a:ea typeface="ＭＳ Ｐゴシック" pitchFamily="-95" charset="-128"/>
            </a:endParaRPr>
          </a:p>
        </p:txBody>
      </p:sp>
      <p:sp>
        <p:nvSpPr>
          <p:cNvPr id="111626" name="Rectang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2400" y="3448409"/>
            <a:ext cx="5867400" cy="361591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 b="1" baseline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</a:lstStyle>
          <a:p>
            <a:r>
              <a:rPr lang="en-US" dirty="0" smtClean="0"/>
              <a:t>Click to edit speaker name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023111"/>
            <a:ext cx="2213196" cy="43067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4238625"/>
            <a:ext cx="5867400" cy="714375"/>
          </a:xfrm>
        </p:spPr>
        <p:txBody>
          <a:bodyPr/>
          <a:lstStyle>
            <a:lvl1pPr marL="0" indent="0" algn="r"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Click to add date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" y="3810000"/>
            <a:ext cx="5867400" cy="428446"/>
          </a:xfrm>
        </p:spPr>
        <p:txBody>
          <a:bodyPr/>
          <a:lstStyle>
            <a:lvl1pPr marL="0" indent="0" algn="r">
              <a:buFontTx/>
              <a:buNone/>
              <a:defRPr sz="1400" b="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speaker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22355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61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ClrTx/>
              <a:defRPr sz="24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buClrTx/>
              <a:defRPr sz="24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3825" y="0"/>
            <a:ext cx="6429375" cy="8096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ClrTx/>
              <a:defRPr sz="24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0"/>
          </p:nvPr>
        </p:nvSpPr>
        <p:spPr>
          <a:xfrm>
            <a:off x="4648200" y="1524000"/>
            <a:ext cx="4038600" cy="4602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" y="0"/>
            <a:ext cx="6429375" cy="8096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buClrTx/>
              <a:defRPr sz="24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602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" y="0"/>
            <a:ext cx="6429375" cy="8096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" y="0"/>
            <a:ext cx="6429375" cy="8096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r>
              <a:rPr lang="en-US" smtClean="0"/>
              <a:t>Click icon to add clip art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buClr>
                <a:srgbClr val="EA7B27"/>
              </a:buClr>
              <a:buFont typeface="Arial" charset="0"/>
              <a:buNone/>
              <a:defRPr/>
            </a:pPr>
            <a:endParaRPr lang="en-US">
              <a:latin typeface="+mn-lt"/>
              <a:ea typeface="ＭＳ Ｐゴシック" pitchFamily="-95" charset="-128"/>
            </a:endParaRPr>
          </a:p>
        </p:txBody>
      </p:sp>
      <p:pic>
        <p:nvPicPr>
          <p:cNvPr id="77828" name="Picture 9" descr="radisys_logo_white-web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91400" y="295275"/>
            <a:ext cx="15240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0"/>
            <a:ext cx="6553200" cy="838200"/>
          </a:xfrm>
          <a:prstGeom prst="rect">
            <a:avLst/>
          </a:prstGeom>
          <a:solidFill>
            <a:srgbClr val="E4DC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Calibri" pitchFamily="34" charset="0"/>
              <a:ea typeface="ＭＳ Ｐゴシック" pitchFamily="-95" charset="-128"/>
            </a:endParaRPr>
          </a:p>
        </p:txBody>
      </p:sp>
      <p:pic>
        <p:nvPicPr>
          <p:cNvPr id="77830" name="Picture 7" descr="shadow1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83820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6" name="Rectangle 6"/>
          <p:cNvSpPr>
            <a:spLocks noGrp="1" noChangeArrowheads="1"/>
          </p:cNvSpPr>
          <p:nvPr>
            <p:ph type="title"/>
          </p:nvPr>
        </p:nvSpPr>
        <p:spPr bwMode="white">
          <a:xfrm>
            <a:off x="123825" y="0"/>
            <a:ext cx="6429375" cy="809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This is a really long title with two lines that still fit</a:t>
            </a:r>
          </a:p>
        </p:txBody>
      </p:sp>
      <p:sp>
        <p:nvSpPr>
          <p:cNvPr id="77833" name="Text Box 9"/>
          <p:cNvSpPr txBox="1">
            <a:spLocks noChangeArrowheads="1"/>
          </p:cNvSpPr>
          <p:nvPr/>
        </p:nvSpPr>
        <p:spPr bwMode="auto">
          <a:xfrm>
            <a:off x="7467600" y="6490156"/>
            <a:ext cx="1447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fld id="{D1E8C8F4-5E12-48D8-B4EB-36DC22A6023A}" type="slidenum">
              <a:rPr lang="en-US" sz="800">
                <a:solidFill>
                  <a:srgbClr val="004C6C"/>
                </a:solidFill>
              </a:rPr>
              <a:pPr algn="r">
                <a:spcBef>
                  <a:spcPct val="50000"/>
                </a:spcBef>
              </a:pPr>
              <a:t>‹#›</a:t>
            </a:fld>
            <a:endParaRPr lang="en-US" sz="800" dirty="0">
              <a:solidFill>
                <a:srgbClr val="004C6C"/>
              </a:solidFill>
            </a:endParaRPr>
          </a:p>
        </p:txBody>
      </p:sp>
      <p:sp>
        <p:nvSpPr>
          <p:cNvPr id="778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35" name="Text Box 11"/>
          <p:cNvSpPr txBox="1">
            <a:spLocks noChangeArrowheads="1"/>
          </p:cNvSpPr>
          <p:nvPr/>
        </p:nvSpPr>
        <p:spPr bwMode="auto">
          <a:xfrm>
            <a:off x="3505200" y="6397823"/>
            <a:ext cx="213360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800" dirty="0" smtClean="0">
                <a:solidFill>
                  <a:srgbClr val="124886"/>
                </a:solidFill>
              </a:rPr>
              <a:t>Radisys </a:t>
            </a:r>
            <a:r>
              <a:rPr lang="en-US" sz="800" dirty="0">
                <a:solidFill>
                  <a:srgbClr val="124886"/>
                </a:solidFill>
              </a:rPr>
              <a:t>Corporation </a:t>
            </a:r>
            <a:r>
              <a:rPr lang="en-US" sz="800" dirty="0" smtClean="0">
                <a:solidFill>
                  <a:srgbClr val="124886"/>
                </a:solidFill>
              </a:rPr>
              <a:t>Confidential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800" dirty="0" smtClean="0">
                <a:solidFill>
                  <a:srgbClr val="124886"/>
                </a:solidFill>
              </a:rPr>
              <a:t>Shared Under NDA</a:t>
            </a:r>
            <a:endParaRPr lang="en-US" sz="800" dirty="0">
              <a:solidFill>
                <a:srgbClr val="124886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53200" y="0"/>
            <a:ext cx="2590800" cy="838200"/>
          </a:xfrm>
          <a:prstGeom prst="rect">
            <a:avLst/>
          </a:prstGeom>
          <a:solidFill>
            <a:srgbClr val="9101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Calibri" pitchFamily="34" charset="0"/>
              <a:ea typeface="ＭＳ Ｐゴシック" pitchFamily="-95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04" y="178930"/>
            <a:ext cx="2213196" cy="4306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defRPr sz="2600" b="1">
          <a:solidFill>
            <a:srgbClr val="004C6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defRPr sz="2600" b="1">
          <a:solidFill>
            <a:srgbClr val="FFFFFF"/>
          </a:solidFill>
          <a:latin typeface="Arial" pitchFamily="34" charset="0"/>
        </a:defRPr>
      </a:lvl2pPr>
      <a:lvl3pPr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defRPr sz="2600" b="1">
          <a:solidFill>
            <a:srgbClr val="FFFFFF"/>
          </a:solidFill>
          <a:latin typeface="Arial" pitchFamily="34" charset="0"/>
        </a:defRPr>
      </a:lvl3pPr>
      <a:lvl4pPr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defRPr sz="2600" b="1">
          <a:solidFill>
            <a:srgbClr val="FFFFFF"/>
          </a:solidFill>
          <a:latin typeface="Arial" pitchFamily="34" charset="0"/>
        </a:defRPr>
      </a:lvl4pPr>
      <a:lvl5pPr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defRPr sz="2600" b="1">
          <a:solidFill>
            <a:srgbClr val="FFFFFF"/>
          </a:solidFill>
          <a:latin typeface="Arial" pitchFamily="34" charset="0"/>
        </a:defRPr>
      </a:lvl5pPr>
      <a:lvl6pPr marL="4572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defRPr sz="2600" b="1">
          <a:solidFill>
            <a:srgbClr val="FFFFFF"/>
          </a:solidFill>
          <a:latin typeface="Arial" pitchFamily="34" charset="0"/>
        </a:defRPr>
      </a:lvl6pPr>
      <a:lvl7pPr marL="9144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defRPr sz="2600" b="1">
          <a:solidFill>
            <a:srgbClr val="FFFFFF"/>
          </a:solidFill>
          <a:latin typeface="Arial" pitchFamily="34" charset="0"/>
        </a:defRPr>
      </a:lvl7pPr>
      <a:lvl8pPr marL="13716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defRPr sz="2600" b="1">
          <a:solidFill>
            <a:srgbClr val="FFFFFF"/>
          </a:solidFill>
          <a:latin typeface="Arial" pitchFamily="34" charset="0"/>
        </a:defRPr>
      </a:lvl8pPr>
      <a:lvl9pPr marL="18288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defRPr sz="2600" b="1">
          <a:solidFill>
            <a:srgbClr val="FFFFFF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10000"/>
        </a:spcAft>
        <a:buClr>
          <a:srgbClr val="910118"/>
        </a:buClr>
        <a:buFont typeface="Wingdings" pitchFamily="2" charset="2"/>
        <a:buChar char="§"/>
        <a:defRPr sz="2200" b="1">
          <a:solidFill>
            <a:srgbClr val="910118"/>
          </a:solidFill>
          <a:latin typeface="+mj-lt"/>
          <a:ea typeface="+mn-ea"/>
          <a:cs typeface="+mn-cs"/>
        </a:defRPr>
      </a:lvl1pPr>
      <a:lvl2pPr marL="627063" indent="-223838" algn="l" rtl="0" eaLnBrk="1" fontAlgn="base" hangingPunct="1">
        <a:lnSpc>
          <a:spcPct val="105000"/>
        </a:lnSpc>
        <a:spcBef>
          <a:spcPct val="10000"/>
        </a:spcBef>
        <a:spcAft>
          <a:spcPct val="20000"/>
        </a:spcAft>
        <a:buClrTx/>
        <a:buFont typeface="Arial" pitchFamily="34" charset="0"/>
        <a:buChar char="•"/>
        <a:defRPr b="1">
          <a:solidFill>
            <a:srgbClr val="000000"/>
          </a:solidFill>
          <a:latin typeface="Arial" pitchFamily="34" charset="0"/>
          <a:ea typeface="Arial Unicode MS" pitchFamily="34" charset="-128"/>
          <a:cs typeface="Arial" pitchFamily="34" charset="0"/>
        </a:defRPr>
      </a:lvl2pPr>
      <a:lvl3pPr marL="914400" indent="-173038" algn="l" rtl="0" eaLnBrk="1" fontAlgn="base" hangingPunct="1">
        <a:lnSpc>
          <a:spcPct val="125000"/>
        </a:lnSpc>
        <a:spcBef>
          <a:spcPct val="10000"/>
        </a:spcBef>
        <a:spcAft>
          <a:spcPct val="30000"/>
        </a:spcAft>
        <a:buClrTx/>
        <a:buFont typeface="Arial" pitchFamily="34" charset="0"/>
        <a:buChar char="–"/>
        <a:defRPr sz="1400" b="0">
          <a:solidFill>
            <a:srgbClr val="000000"/>
          </a:solidFill>
          <a:latin typeface="Arial" pitchFamily="34" charset="0"/>
          <a:ea typeface="Arial Unicode MS" pitchFamily="34" charset="-128"/>
          <a:cs typeface="Arial" pitchFamily="34" charset="0"/>
        </a:defRPr>
      </a:lvl3pPr>
      <a:lvl4pPr marL="1600200" indent="-228600" algn="l" rtl="0" eaLnBrk="1" fontAlgn="base" hangingPunct="1">
        <a:lnSpc>
          <a:spcPct val="115000"/>
        </a:lnSpc>
        <a:spcBef>
          <a:spcPct val="10000"/>
        </a:spcBef>
        <a:spcAft>
          <a:spcPct val="0"/>
        </a:spcAft>
        <a:buClrTx/>
        <a:buFont typeface="Wingdings" pitchFamily="2" charset="2"/>
        <a:buChar char="§"/>
        <a:defRPr sz="1200">
          <a:solidFill>
            <a:srgbClr val="000000"/>
          </a:solidFill>
          <a:latin typeface="Arial" pitchFamily="34" charset="0"/>
          <a:cs typeface="Arial" pitchFamily="34" charset="0"/>
        </a:defRPr>
      </a:lvl4pPr>
      <a:lvl5pPr marL="2057400" indent="-228600" algn="l" rtl="0" eaLnBrk="1" fontAlgn="base" hangingPunct="1">
        <a:lnSpc>
          <a:spcPct val="115000"/>
        </a:lnSpc>
        <a:spcBef>
          <a:spcPct val="10000"/>
        </a:spcBef>
        <a:spcAft>
          <a:spcPct val="0"/>
        </a:spcAft>
        <a:buClrTx/>
        <a:buChar char="•"/>
        <a:defRPr sz="1200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lnSpc>
          <a:spcPct val="115000"/>
        </a:lnSpc>
        <a:spcBef>
          <a:spcPct val="1000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lnSpc>
          <a:spcPct val="115000"/>
        </a:lnSpc>
        <a:spcBef>
          <a:spcPct val="1000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lnSpc>
          <a:spcPct val="115000"/>
        </a:lnSpc>
        <a:spcBef>
          <a:spcPct val="1000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lnSpc>
          <a:spcPct val="115000"/>
        </a:lnSpc>
        <a:spcBef>
          <a:spcPct val="1000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TOCP Rack-Level Architecture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Matt St Peter</a:t>
            </a:r>
          </a:p>
        </p:txBody>
      </p:sp>
    </p:spTree>
    <p:extLst>
      <p:ext uri="{BB962C8B-B14F-4D97-AF65-F5344CB8AC3E}">
        <p14:creationId xmlns:p14="http://schemas.microsoft.com/office/powerpoint/2010/main" val="6796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Sled Height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49831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1U SLED implementation/1U Mechanical Implementation</a:t>
            </a:r>
          </a:p>
          <a:p>
            <a:pPr lvl="1"/>
            <a:r>
              <a:rPr lang="en-US" dirty="0"/>
              <a:t>Greater compute node density (2X) vs. 2U (assuming dual socket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4x 40mm fans required per </a:t>
            </a:r>
            <a:r>
              <a:rPr lang="en-US" dirty="0" smtClean="0"/>
              <a:t>tray, based on tray width</a:t>
            </a:r>
            <a:endParaRPr lang="en-US" dirty="0"/>
          </a:p>
          <a:p>
            <a:pPr lvl="1"/>
            <a:r>
              <a:rPr lang="en-US" dirty="0"/>
              <a:t>Shorter heat sinks </a:t>
            </a:r>
            <a:r>
              <a:rPr lang="en-US" dirty="0" smtClean="0"/>
              <a:t>(for 1U) will </a:t>
            </a:r>
            <a:r>
              <a:rPr lang="en-US" dirty="0"/>
              <a:t>limit high-end CPU SKUs</a:t>
            </a:r>
          </a:p>
          <a:p>
            <a:pPr lvl="1"/>
            <a:r>
              <a:rPr lang="en-US" dirty="0"/>
              <a:t>1x3.5” </a:t>
            </a:r>
            <a:r>
              <a:rPr lang="en-US" dirty="0" smtClean="0"/>
              <a:t>HDD </a:t>
            </a:r>
            <a:r>
              <a:rPr lang="en-US" dirty="0"/>
              <a:t>per </a:t>
            </a:r>
            <a:r>
              <a:rPr lang="en-US" dirty="0" smtClean="0"/>
              <a:t>sled</a:t>
            </a:r>
            <a:endParaRPr lang="en-US" dirty="0"/>
          </a:p>
          <a:p>
            <a:pPr lvl="1"/>
            <a:r>
              <a:rPr lang="en-US" dirty="0" smtClean="0"/>
              <a:t>Lower sled Network throughput </a:t>
            </a:r>
            <a:r>
              <a:rPr lang="en-US" dirty="0"/>
              <a:t>requirement </a:t>
            </a:r>
            <a:r>
              <a:rPr lang="en-US" dirty="0" smtClean="0"/>
              <a:t>(1x10Gb or 1x40Gb)</a:t>
            </a:r>
          </a:p>
          <a:p>
            <a:pPr lvl="1"/>
            <a:r>
              <a:rPr lang="en-US" dirty="0" smtClean="0"/>
              <a:t>Does not allow for Storage Sled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Hybrid (2x “1U” PBA, 2U mechanical enclosure)</a:t>
            </a:r>
          </a:p>
          <a:p>
            <a:pPr lvl="1"/>
            <a:r>
              <a:rPr lang="en-US" dirty="0" smtClean="0"/>
              <a:t>Same compute node density, heatsinks as 1U SLED</a:t>
            </a:r>
            <a:endParaRPr lang="en-US" dirty="0"/>
          </a:p>
          <a:p>
            <a:pPr lvl="1"/>
            <a:r>
              <a:rPr lang="en-US" dirty="0" smtClean="0"/>
              <a:t>2x 80mm </a:t>
            </a:r>
            <a:r>
              <a:rPr lang="en-US" dirty="0"/>
              <a:t>fans </a:t>
            </a:r>
            <a:r>
              <a:rPr lang="en-US" dirty="0" smtClean="0"/>
              <a:t>per 2U tray</a:t>
            </a:r>
          </a:p>
          <a:p>
            <a:pPr lvl="1"/>
            <a:r>
              <a:rPr lang="en-US" dirty="0" smtClean="0"/>
              <a:t>Multiple 3.5” HDD in Storage Sled</a:t>
            </a:r>
          </a:p>
          <a:p>
            <a:pPr lvl="1"/>
            <a:r>
              <a:rPr lang="en-US" dirty="0" smtClean="0"/>
              <a:t>Higher throughput requirement (2x10Gb or 2x 40Gb)</a:t>
            </a:r>
          </a:p>
          <a:p>
            <a:pPr lvl="1"/>
            <a:r>
              <a:rPr lang="en-US" dirty="0" smtClean="0"/>
              <a:t>Storage Sled can be one PCBA and multiple HDD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94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44" y="990600"/>
            <a:ext cx="4366672" cy="5424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Rack-Level Zone 1 of 3 Detail 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19800" y="1676400"/>
            <a:ext cx="243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Top-of-Rack can support up to 32 sleds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4749748" y="1524000"/>
            <a:ext cx="1270052" cy="304800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019800" y="3011269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Up to 10 sleds per Zone (total 3 Zones)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4749748" y="3124200"/>
            <a:ext cx="1185759" cy="145751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019800" y="4191000"/>
            <a:ext cx="259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Each Sled is made up of two Dual-Socket Servers (CPU Sled) or one on Storage Sleds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732816" y="4419600"/>
            <a:ext cx="1202691" cy="268068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19800" y="5544234"/>
            <a:ext cx="236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Local Zone AC-DC power conversion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732816" y="5867400"/>
            <a:ext cx="1286984" cy="159180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7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91269"/>
            <a:ext cx="8234363" cy="181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06656"/>
            <a:ext cx="5204014" cy="157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Sled-Level Front and Side 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53200" y="1178376"/>
            <a:ext cx="2209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Each Sled has one or two Server PCBAs in an overall 2U height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400800" y="1049685"/>
            <a:ext cx="0" cy="1457712"/>
          </a:xfrm>
          <a:prstGeom prst="line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965148" y="4927224"/>
            <a:ext cx="21308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Two Sleds share control of the local fans. If one server fails, the other takes over.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775942" y="4572000"/>
            <a:ext cx="225058" cy="533401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75478" y="4897459"/>
            <a:ext cx="33297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Each Compute Sled may have local boot drives. Additionally, a Storage Sled has a single Server PCBA and several rotating Drives, based on required capacity.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1524000" y="4419600"/>
            <a:ext cx="152400" cy="477859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270814" y="5108913"/>
            <a:ext cx="27207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All Sled Power and Data </a:t>
            </a:r>
            <a:r>
              <a:rPr lang="en-US" dirty="0"/>
              <a:t>i</a:t>
            </a:r>
            <a:r>
              <a:rPr lang="en-US" dirty="0" smtClean="0"/>
              <a:t>nterfaces automatically connect when a Sled is installed in the Shelf.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867400" y="4495800"/>
            <a:ext cx="609600" cy="609601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4354" y="1001137"/>
            <a:ext cx="15982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Right half of Shelf shown (one Sled)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44" y="990600"/>
            <a:ext cx="4366672" cy="5424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Zone-Level Power Feed Detail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0" y="2370161"/>
            <a:ext cx="0" cy="3733800"/>
          </a:xfrm>
          <a:prstGeom prst="line">
            <a:avLst/>
          </a:prstGeom>
          <a:ln w="50800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581400" y="2370161"/>
            <a:ext cx="0" cy="3733800"/>
          </a:xfrm>
          <a:prstGeom prst="line">
            <a:avLst/>
          </a:prstGeom>
          <a:ln w="50800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039970" y="2078883"/>
            <a:ext cx="14944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Wired DC Power Feed To </a:t>
            </a:r>
            <a:r>
              <a:rPr lang="en-US" dirty="0" err="1" smtClean="0"/>
              <a:t>ToR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4572000" y="2078883"/>
            <a:ext cx="2438400" cy="184666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0" y="1368063"/>
            <a:ext cx="0" cy="4735898"/>
          </a:xfrm>
          <a:prstGeom prst="line">
            <a:avLst/>
          </a:prstGeom>
          <a:ln w="50800">
            <a:solidFill>
              <a:srgbClr val="FF0000"/>
            </a:solidFill>
            <a:headEnd type="triangl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581400" y="3352800"/>
            <a:ext cx="2819400" cy="182834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455391" y="3409666"/>
            <a:ext cx="1494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Local Zone Power Rails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524000" y="3665561"/>
            <a:ext cx="4876800" cy="571500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781800" y="5029200"/>
            <a:ext cx="1828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N+1 </a:t>
            </a:r>
            <a:r>
              <a:rPr lang="en-US" dirty="0" err="1" smtClean="0"/>
              <a:t>Redundand</a:t>
            </a:r>
            <a:r>
              <a:rPr lang="en-US" dirty="0" smtClean="0"/>
              <a:t> Modular AC-DC Conversion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4648200" y="5629364"/>
            <a:ext cx="2057400" cy="474597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0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44" y="990600"/>
            <a:ext cx="4366672" cy="5424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Zone-Level Data/Management Detail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143000" y="1380425"/>
            <a:ext cx="0" cy="1160123"/>
          </a:xfrm>
          <a:prstGeom prst="line">
            <a:avLst/>
          </a:prstGeom>
          <a:ln w="38100">
            <a:solidFill>
              <a:srgbClr val="0070C0"/>
            </a:solidFill>
            <a:headEnd type="oval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162800" y="1447800"/>
            <a:ext cx="17230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Dataplane</a:t>
            </a:r>
            <a:r>
              <a:rPr lang="en-US" dirty="0" smtClean="0"/>
              <a:t> Uplinks (Up to 16 per </a:t>
            </a:r>
            <a:r>
              <a:rPr lang="en-US" dirty="0" err="1" smtClean="0"/>
              <a:t>ToR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6248400" y="1261712"/>
            <a:ext cx="914400" cy="490889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902149" y="4218696"/>
            <a:ext cx="2273326" cy="114300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248400" y="4070215"/>
            <a:ext cx="1850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Downlinks to Individual Sleds (2 per sled)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95400" y="1380425"/>
            <a:ext cx="0" cy="1896175"/>
          </a:xfrm>
          <a:prstGeom prst="line">
            <a:avLst/>
          </a:prstGeom>
          <a:ln w="38100">
            <a:solidFill>
              <a:srgbClr val="0070C0"/>
            </a:solidFill>
            <a:headEnd type="oval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47800" y="1380425"/>
            <a:ext cx="0" cy="2675572"/>
          </a:xfrm>
          <a:prstGeom prst="line">
            <a:avLst/>
          </a:prstGeom>
          <a:ln w="38100">
            <a:solidFill>
              <a:srgbClr val="0070C0"/>
            </a:solidFill>
            <a:headEnd type="oval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0200" y="1380425"/>
            <a:ext cx="0" cy="3343975"/>
          </a:xfrm>
          <a:prstGeom prst="line">
            <a:avLst/>
          </a:prstGeom>
          <a:ln w="38100">
            <a:solidFill>
              <a:srgbClr val="0070C0"/>
            </a:solidFill>
            <a:headEnd type="oval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752600" y="1380425"/>
            <a:ext cx="0" cy="4182175"/>
          </a:xfrm>
          <a:prstGeom prst="line">
            <a:avLst/>
          </a:prstGeom>
          <a:ln w="38100">
            <a:solidFill>
              <a:srgbClr val="0070C0"/>
            </a:solidFill>
            <a:headEnd type="oval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276600" y="1752600"/>
            <a:ext cx="0" cy="794919"/>
          </a:xfrm>
          <a:prstGeom prst="line">
            <a:avLst/>
          </a:prstGeom>
          <a:ln w="38100">
            <a:solidFill>
              <a:srgbClr val="0070C0"/>
            </a:solidFill>
            <a:headEnd type="oval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429000" y="1752600"/>
            <a:ext cx="0" cy="1530971"/>
          </a:xfrm>
          <a:prstGeom prst="line">
            <a:avLst/>
          </a:prstGeom>
          <a:ln w="38100">
            <a:solidFill>
              <a:srgbClr val="0070C0"/>
            </a:solidFill>
            <a:headEnd type="oval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581400" y="1752600"/>
            <a:ext cx="0" cy="2310368"/>
          </a:xfrm>
          <a:prstGeom prst="line">
            <a:avLst/>
          </a:prstGeom>
          <a:ln w="38100">
            <a:solidFill>
              <a:srgbClr val="0070C0"/>
            </a:solidFill>
            <a:headEnd type="oval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733800" y="1752600"/>
            <a:ext cx="0" cy="2978771"/>
          </a:xfrm>
          <a:prstGeom prst="line">
            <a:avLst/>
          </a:prstGeom>
          <a:ln w="38100">
            <a:solidFill>
              <a:srgbClr val="0070C0"/>
            </a:solidFill>
            <a:headEnd type="oval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886200" y="1752600"/>
            <a:ext cx="0" cy="3816971"/>
          </a:xfrm>
          <a:prstGeom prst="line">
            <a:avLst/>
          </a:prstGeom>
          <a:ln w="38100">
            <a:solidFill>
              <a:srgbClr val="0070C0"/>
            </a:solidFill>
            <a:headEnd type="oval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572000" y="1143000"/>
            <a:ext cx="1883390" cy="237425"/>
          </a:xfrm>
          <a:prstGeom prst="line">
            <a:avLst/>
          </a:prstGeom>
          <a:ln w="38100">
            <a:solidFill>
              <a:srgbClr val="008000"/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572000" y="1447800"/>
            <a:ext cx="1883391" cy="306537"/>
          </a:xfrm>
          <a:prstGeom prst="line">
            <a:avLst/>
          </a:prstGeom>
          <a:ln w="38100">
            <a:solidFill>
              <a:srgbClr val="008000"/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4572000" y="1532825"/>
            <a:ext cx="1883390" cy="219776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4572000" y="1910609"/>
            <a:ext cx="1885162" cy="219776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934200" y="2703130"/>
            <a:ext cx="17230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Management Uplinks (2 per </a:t>
            </a:r>
            <a:r>
              <a:rPr lang="en-US" dirty="0" err="1" smtClean="0"/>
              <a:t>ToR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6175476" y="2150059"/>
            <a:ext cx="758724" cy="757725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97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Tray vs. rack-level cooling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2149520"/>
              </p:ext>
            </p:extLst>
          </p:nvPr>
        </p:nvGraphicFramePr>
        <p:xfrm>
          <a:off x="228600" y="990600"/>
          <a:ext cx="8686800" cy="566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3539064"/>
                <a:gridCol w="3699936"/>
              </a:tblGrid>
              <a:tr h="37589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Tray Level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Shelf / Rack Level</a:t>
                      </a:r>
                      <a:endParaRPr lang="en-US" sz="1600" dirty="0"/>
                    </a:p>
                  </a:txBody>
                  <a:tcPr marL="68580" marR="68580"/>
                </a:tc>
              </a:tr>
              <a:tr h="10813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Tray</a:t>
                      </a:r>
                      <a:r>
                        <a:rPr lang="en-US" sz="1600" baseline="0" dirty="0" smtClean="0"/>
                        <a:t> independence</a:t>
                      </a:r>
                      <a:endParaRPr lang="en-US" sz="1600" dirty="0"/>
                    </a:p>
                  </a:txBody>
                  <a:tcPr marL="68580" marR="68580">
                    <a:solidFill>
                      <a:srgbClr val="DCCBC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Each trays completely independent of surrounding trays</a:t>
                      </a:r>
                      <a:endParaRPr lang="en-US" sz="1600" dirty="0"/>
                    </a:p>
                  </a:txBody>
                  <a:tcPr marL="68580" marR="68580">
                    <a:solidFill>
                      <a:srgbClr val="DCCBC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Inter-tray dependencies for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air flow &amp; </a:t>
                      </a:r>
                      <a:r>
                        <a:rPr lang="en-US" sz="1600" baseline="0" dirty="0" smtClean="0"/>
                        <a:t>impedance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/>
                        <a:t>fan control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/>
                        <a:t>power budget</a:t>
                      </a:r>
                      <a:endParaRPr lang="en-US" sz="1600" dirty="0"/>
                    </a:p>
                  </a:txBody>
                  <a:tcPr marL="68580" marR="6858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0813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Management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Flat</a:t>
                      </a:r>
                      <a:r>
                        <a:rPr lang="en-US" sz="1600" baseline="0" dirty="0" smtClean="0"/>
                        <a:t> management hierarchy, no shelf/rack level layer required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/>
                        <a:t>Simple integrated management controllers suffice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layer of management required with shared controls, power &amp; thermal budgeting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BMC &amp; 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ShMC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required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3418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Fans &amp;</a:t>
                      </a:r>
                      <a:r>
                        <a:rPr lang="en-US" sz="1600" baseline="0" dirty="0" smtClean="0"/>
                        <a:t> Acoustics</a:t>
                      </a:r>
                      <a:endParaRPr lang="en-US" sz="1600" dirty="0"/>
                    </a:p>
                  </a:txBody>
                  <a:tcPr marL="68580" marR="68580">
                    <a:solidFill>
                      <a:srgbClr val="DCCBC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Medium-size 80mm fans, much lower noise than 40mm</a:t>
                      </a:r>
                    </a:p>
                    <a:p>
                      <a:pPr marL="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Fans are inside sled housing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>
                    <a:solidFill>
                      <a:srgbClr val="DCCBC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80mm (larger size might</a:t>
                      </a:r>
                      <a:r>
                        <a:rPr lang="en-US" sz="1600" baseline="0" dirty="0" smtClean="0"/>
                        <a:t> not work)</a:t>
                      </a:r>
                      <a:endParaRPr lang="en-US" sz="160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Additional</a:t>
                      </a:r>
                      <a:r>
                        <a:rPr lang="en-US" sz="1600" baseline="0" dirty="0" smtClean="0"/>
                        <a:t> shelf/rack air plenum space needed for airflow</a:t>
                      </a:r>
                      <a:endParaRPr lang="en-US" sz="1600" dirty="0"/>
                    </a:p>
                  </a:txBody>
                  <a:tcPr marL="68580" marR="6858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0813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Serviceability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Trays independently</a:t>
                      </a:r>
                      <a:r>
                        <a:rPr lang="en-US" sz="1600" baseline="0" dirty="0" smtClean="0"/>
                        <a:t> front serviceable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Rear</a:t>
                      </a:r>
                      <a:r>
                        <a:rPr lang="en-US" sz="1600" baseline="0" dirty="0" smtClean="0"/>
                        <a:t> access required, tray service impact, cost &amp; complexity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/>
                        <a:t>Competition with rear I/O &amp; power rails for panel space &amp; access</a:t>
                      </a:r>
                      <a:endParaRPr lang="en-US" sz="1600" dirty="0"/>
                    </a:p>
                  </a:txBody>
                  <a:tcPr marL="68580" marR="6858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589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Availability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Failures localized to one tray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Fan failure impacts multiple trays</a:t>
                      </a:r>
                      <a:endParaRPr lang="en-US" sz="1600" dirty="0"/>
                    </a:p>
                  </a:txBody>
                  <a:tcPr marL="68580" marR="6858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3418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Cost &amp; Complexity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KISS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Inter-tray dependencies, m</a:t>
                      </a:r>
                      <a:r>
                        <a:rPr lang="en-US" sz="1600" baseline="0" dirty="0" smtClean="0"/>
                        <a:t>anagement hierarchy</a:t>
                      </a:r>
                      <a:endParaRPr lang="en-US" sz="1600" dirty="0"/>
                    </a:p>
                  </a:txBody>
                  <a:tcPr marL="68580" marR="6858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7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2400" y="2971800"/>
            <a:ext cx="5867400" cy="705209"/>
          </a:xfrm>
        </p:spPr>
        <p:txBody>
          <a:bodyPr/>
          <a:lstStyle/>
          <a:p>
            <a:r>
              <a:rPr lang="en-US" dirty="0" smtClean="0"/>
              <a:t>Rack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3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Rack-Level Rear View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39982"/>
            <a:ext cx="6252905" cy="50322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05600" y="1139982"/>
            <a:ext cx="213085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Each Sled has two 80mm fans providing local airflow as needed by the local processors. </a:t>
            </a:r>
          </a:p>
          <a:p>
            <a:endParaRPr lang="en-US" dirty="0"/>
          </a:p>
          <a:p>
            <a:r>
              <a:rPr lang="en-US" dirty="0" smtClean="0"/>
              <a:t>Fan capacity scales with the Sled type and performance.</a:t>
            </a:r>
          </a:p>
          <a:p>
            <a:endParaRPr lang="en-US" dirty="0" smtClean="0"/>
          </a:p>
          <a:p>
            <a:r>
              <a:rPr lang="en-US" dirty="0" smtClean="0"/>
              <a:t>Two Servers direct the fan speed based on their own needs, the fans run at the higher of the two settings.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181600" y="1981200"/>
            <a:ext cx="1524000" cy="533400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962400" y="1905000"/>
            <a:ext cx="2743200" cy="457200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80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Sled Level Rear View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" y="1519106"/>
            <a:ext cx="6480810" cy="451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5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Rear Optical Interconnects</a:t>
            </a:r>
            <a:endParaRPr lang="en-US" dirty="0"/>
          </a:p>
        </p:txBody>
      </p:sp>
      <p:pic>
        <p:nvPicPr>
          <p:cNvPr id="1026" name="Picture 2" descr="HBMT™ MT High Density Backplane Interconnect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95" y="1847850"/>
            <a:ext cx="2470503" cy="148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BMT Adap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66" y="4972441"/>
            <a:ext cx="1367721" cy="136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BMT Connec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65" y="3558338"/>
            <a:ext cx="1367721" cy="136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BMT™ MT High Density Backplane Interconnect Syste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31" y="4953000"/>
            <a:ext cx="2839715" cy="170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BMT™ MT High Density Backplane Interconnect Syste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35" y="1813983"/>
            <a:ext cx="2381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58338"/>
            <a:ext cx="4213657" cy="2789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066800"/>
            <a:ext cx="2107406" cy="202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75075" y="1019790"/>
            <a:ext cx="6687951" cy="828060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dirty="0" smtClean="0"/>
              <a:t>Up to 4x 2x 4 Lanes per connector with Molex HBMT</a:t>
            </a:r>
          </a:p>
          <a:p>
            <a:pPr marL="0" lvl="1" indent="0">
              <a:buNone/>
            </a:pPr>
            <a:r>
              <a:rPr lang="en-US" dirty="0" smtClean="0"/>
              <a:t>(Connect to 8 sites)</a:t>
            </a:r>
          </a:p>
        </p:txBody>
      </p:sp>
      <p:pic>
        <p:nvPicPr>
          <p:cNvPr id="1038" name="Picture 14" descr="HBMT™ MT High Density Backplane Interconnect Syste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30" y="3397376"/>
            <a:ext cx="2500769" cy="150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53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OCP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Custom Rack: </a:t>
            </a:r>
            <a:endParaRPr lang="en-US" dirty="0"/>
          </a:p>
          <a:p>
            <a:pPr lvl="1"/>
            <a:r>
              <a:rPr lang="en-US" dirty="0" smtClean="0"/>
              <a:t>Wider aperture (21” vs 17.1”), different “U” (48mm vs 44.5mm)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Custom Power Distribution: </a:t>
            </a:r>
          </a:p>
          <a:p>
            <a:pPr lvl="1"/>
            <a:r>
              <a:rPr lang="en-US" dirty="0" smtClean="0"/>
              <a:t>Three vertical 12V high-current power rails</a:t>
            </a:r>
          </a:p>
          <a:p>
            <a:pPr lvl="1"/>
            <a:r>
              <a:rPr lang="en-US" dirty="0" smtClean="0"/>
              <a:t>Power GND tied to logic GND</a:t>
            </a:r>
          </a:p>
          <a:p>
            <a:pPr marL="0" indent="0">
              <a:buNone/>
            </a:pPr>
            <a:r>
              <a:rPr lang="en-US" dirty="0" smtClean="0"/>
              <a:t>Custom Sled and Shelf: </a:t>
            </a:r>
          </a:p>
          <a:p>
            <a:pPr lvl="1"/>
            <a:r>
              <a:rPr lang="en-US" dirty="0" smtClean="0"/>
              <a:t>Three sleds across the rack width</a:t>
            </a:r>
          </a:p>
          <a:p>
            <a:pPr lvl="1"/>
            <a:r>
              <a:rPr lang="en-US" dirty="0" smtClean="0"/>
              <a:t>Open sled design, very simple cooling, no EMC control</a:t>
            </a:r>
          </a:p>
          <a:p>
            <a:pPr marL="0" indent="0">
              <a:buNone/>
            </a:pPr>
            <a:r>
              <a:rPr lang="en-US" dirty="0" smtClean="0"/>
              <a:t>Front Cabling, No Cabling Plan: </a:t>
            </a:r>
            <a:endParaRPr lang="en-US" dirty="0"/>
          </a:p>
          <a:p>
            <a:pPr lvl="1"/>
            <a:r>
              <a:rPr lang="en-US" dirty="0" smtClean="0"/>
              <a:t>Optical and copper cables connect from front of sleds to </a:t>
            </a:r>
            <a:r>
              <a:rPr lang="en-US" dirty="0" err="1" smtClean="0"/>
              <a:t>ToR</a:t>
            </a:r>
            <a:r>
              <a:rPr lang="en-US" dirty="0" smtClean="0"/>
              <a:t> switch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No </a:t>
            </a:r>
            <a:r>
              <a:rPr lang="en-US" dirty="0" smtClean="0"/>
              <a:t>Management Plan: </a:t>
            </a:r>
            <a:endParaRPr lang="en-US" dirty="0"/>
          </a:p>
          <a:p>
            <a:pPr lvl="1"/>
            <a:r>
              <a:rPr lang="en-US" dirty="0" smtClean="0"/>
              <a:t>Resisting IPMI, simple concept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33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TOCP </a:t>
            </a:r>
            <a:r>
              <a:rPr lang="en-US" dirty="0" err="1" smtClean="0"/>
              <a:t>ToR</a:t>
            </a:r>
            <a:r>
              <a:rPr lang="en-US" dirty="0" smtClean="0"/>
              <a:t>, Gen1, </a:t>
            </a:r>
            <a:r>
              <a:rPr lang="en-US" dirty="0"/>
              <a:t>3</a:t>
            </a:r>
            <a:r>
              <a:rPr lang="en-US" dirty="0" smtClean="0"/>
              <a:t>U Physicals</a:t>
            </a:r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60" b="16060"/>
          <a:stretch/>
        </p:blipFill>
        <p:spPr bwMode="auto">
          <a:xfrm>
            <a:off x="98424" y="-1554480"/>
            <a:ext cx="8842375" cy="787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1438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TOCP </a:t>
            </a:r>
            <a:r>
              <a:rPr lang="en-US" dirty="0" err="1" smtClean="0"/>
              <a:t>ToR</a:t>
            </a:r>
            <a:r>
              <a:rPr lang="en-US" dirty="0" smtClean="0"/>
              <a:t>, Gen2, 2U Physicals</a:t>
            </a:r>
            <a:endParaRPr lang="en-US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38964"/>
            <a:ext cx="8534400" cy="3242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9986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Rack-Level Power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410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Rack Power Feed: </a:t>
            </a:r>
            <a:endParaRPr lang="en-US" dirty="0"/>
          </a:p>
          <a:p>
            <a:pPr lvl="1"/>
            <a:r>
              <a:rPr lang="en-US" dirty="0" smtClean="0"/>
              <a:t>DC option, -48V</a:t>
            </a:r>
            <a:endParaRPr lang="en-US" dirty="0"/>
          </a:p>
          <a:p>
            <a:pPr lvl="1"/>
            <a:r>
              <a:rPr lang="en-US" dirty="0" smtClean="0"/>
              <a:t>AC option, two or three phase</a:t>
            </a:r>
          </a:p>
          <a:p>
            <a:pPr lvl="1"/>
            <a:r>
              <a:rPr lang="en-US" dirty="0" smtClean="0"/>
              <a:t>Not clearly defined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Sled: </a:t>
            </a:r>
            <a:endParaRPr lang="en-US" dirty="0"/>
          </a:p>
          <a:p>
            <a:pPr lvl="1"/>
            <a:r>
              <a:rPr lang="en-US" dirty="0" smtClean="0"/>
              <a:t>Direct 12V feed from vertical power rail</a:t>
            </a:r>
            <a:endParaRPr lang="en-US" dirty="0"/>
          </a:p>
          <a:p>
            <a:pPr lvl="1"/>
            <a:r>
              <a:rPr lang="en-US" dirty="0" smtClean="0"/>
              <a:t>One 12V feed per sled (non-redundant)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Gen1 </a:t>
            </a:r>
            <a:r>
              <a:rPr lang="en-US" dirty="0" err="1" smtClean="0"/>
              <a:t>ToR</a:t>
            </a:r>
            <a:r>
              <a:rPr lang="en-US" dirty="0" smtClean="0"/>
              <a:t>: </a:t>
            </a:r>
            <a:endParaRPr lang="en-US" dirty="0"/>
          </a:p>
          <a:p>
            <a:pPr lvl="1"/>
            <a:r>
              <a:rPr lang="en-US" dirty="0" smtClean="0"/>
              <a:t>Based on Schroff 3U 2-Slot F-B DC chassis</a:t>
            </a:r>
          </a:p>
          <a:p>
            <a:pPr lvl="1"/>
            <a:r>
              <a:rPr lang="en-US" dirty="0" smtClean="0"/>
              <a:t>Cabled -48V power feed from AC/DC power shelf (may be redundant)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Gen2 </a:t>
            </a:r>
            <a:r>
              <a:rPr lang="en-US" dirty="0" err="1" smtClean="0"/>
              <a:t>ToR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Custom design</a:t>
            </a:r>
          </a:p>
          <a:p>
            <a:pPr lvl="1"/>
            <a:r>
              <a:rPr lang="en-US" dirty="0" smtClean="0"/>
              <a:t>Expected to be 2U</a:t>
            </a:r>
          </a:p>
          <a:p>
            <a:pPr lvl="1"/>
            <a:r>
              <a:rPr lang="en-US" dirty="0" smtClean="0"/>
              <a:t>Direct 12V feed from two vertical power rails (redundant option)</a:t>
            </a:r>
          </a:p>
        </p:txBody>
      </p:sp>
    </p:spTree>
    <p:extLst>
      <p:ext uri="{BB962C8B-B14F-4D97-AF65-F5344CB8AC3E}">
        <p14:creationId xmlns:p14="http://schemas.microsoft.com/office/powerpoint/2010/main" val="475567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2400" y="2971800"/>
            <a:ext cx="5867400" cy="705209"/>
          </a:xfrm>
        </p:spPr>
        <p:txBody>
          <a:bodyPr/>
          <a:lstStyle/>
          <a:p>
            <a:r>
              <a:rPr lang="en-US" dirty="0" smtClean="0"/>
              <a:t>Sled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2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Sled-Level Connections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8" y="1219200"/>
            <a:ext cx="8839201" cy="507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70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Sled-Level Connections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8392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899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Sled Level Top View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9" b="26355"/>
          <a:stretch/>
        </p:blipFill>
        <p:spPr bwMode="auto">
          <a:xfrm>
            <a:off x="150813" y="2103120"/>
            <a:ext cx="8842375" cy="283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68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Supermicro</a:t>
            </a:r>
            <a:r>
              <a:rPr lang="en-US" dirty="0" smtClean="0"/>
              <a:t> X10DRFR Server Board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4800" y="5029200"/>
            <a:ext cx="381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Features:</a:t>
            </a:r>
          </a:p>
          <a:p>
            <a:r>
              <a:rPr lang="en-US" dirty="0" smtClean="0"/>
              <a:t>Set up for 1U enclosure height</a:t>
            </a:r>
          </a:p>
          <a:p>
            <a:r>
              <a:rPr lang="en-US" dirty="0" smtClean="0"/>
              <a:t>Rear I/O Setup </a:t>
            </a:r>
            <a:endParaRPr lang="en-US" dirty="0"/>
          </a:p>
          <a:p>
            <a:r>
              <a:rPr lang="en-US" dirty="0" smtClean="0"/>
              <a:t>Support for up to 16 DIMMS </a:t>
            </a:r>
            <a:endParaRPr lang="en-US" dirty="0"/>
          </a:p>
          <a:p>
            <a:r>
              <a:rPr lang="en-US" dirty="0" smtClean="0"/>
              <a:t>Site for Plug-In I/O card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7" b="17274"/>
          <a:stretch/>
        </p:blipFill>
        <p:spPr bwMode="auto">
          <a:xfrm>
            <a:off x="152400" y="1005840"/>
            <a:ext cx="8839200" cy="384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67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Supermicro</a:t>
            </a:r>
            <a:r>
              <a:rPr lang="en-US" dirty="0" smtClean="0"/>
              <a:t> AOC-CTG-i1S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86" y="3810000"/>
            <a:ext cx="5791200" cy="2902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86" y="1238490"/>
            <a:ext cx="6858000" cy="215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181600" y="5261217"/>
            <a:ext cx="381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Intel 82599EN 10GbE Controller </a:t>
            </a:r>
          </a:p>
          <a:p>
            <a:r>
              <a:rPr lang="en-US" dirty="0"/>
              <a:t>2. </a:t>
            </a:r>
            <a:r>
              <a:rPr lang="en-US" dirty="0" smtClean="0"/>
              <a:t>Single SFP</a:t>
            </a:r>
            <a:r>
              <a:rPr lang="en-US" dirty="0"/>
              <a:t>+ Port </a:t>
            </a:r>
          </a:p>
          <a:p>
            <a:r>
              <a:rPr lang="en-US" dirty="0"/>
              <a:t>3. Dual USB 2.0 Ports </a:t>
            </a:r>
          </a:p>
        </p:txBody>
      </p:sp>
    </p:spTree>
    <p:extLst>
      <p:ext uri="{BB962C8B-B14F-4D97-AF65-F5344CB8AC3E}">
        <p14:creationId xmlns:p14="http://schemas.microsoft.com/office/powerpoint/2010/main" val="299304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Supermicro</a:t>
            </a:r>
            <a:r>
              <a:rPr lang="en-US" dirty="0" smtClean="0"/>
              <a:t> AOC-CTG-i2S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0"/>
            <a:ext cx="4129088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36" y="1023605"/>
            <a:ext cx="765810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81600" y="5261217"/>
            <a:ext cx="381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Intel </a:t>
            </a:r>
            <a:r>
              <a:rPr lang="en-US" dirty="0" smtClean="0"/>
              <a:t>82599ES </a:t>
            </a:r>
            <a:r>
              <a:rPr lang="en-US" dirty="0"/>
              <a:t>10GbE Controller </a:t>
            </a:r>
          </a:p>
          <a:p>
            <a:r>
              <a:rPr lang="en-US" dirty="0"/>
              <a:t>2. </a:t>
            </a:r>
            <a:r>
              <a:rPr lang="en-US" dirty="0" smtClean="0"/>
              <a:t>Dual SFP</a:t>
            </a:r>
            <a:r>
              <a:rPr lang="en-US" dirty="0"/>
              <a:t>+ Port </a:t>
            </a:r>
          </a:p>
          <a:p>
            <a:r>
              <a:rPr lang="en-US" dirty="0"/>
              <a:t>3. Dual USB 2.0 Ports </a:t>
            </a:r>
          </a:p>
        </p:txBody>
      </p:sp>
    </p:spTree>
    <p:extLst>
      <p:ext uri="{BB962C8B-B14F-4D97-AF65-F5344CB8AC3E}">
        <p14:creationId xmlns:p14="http://schemas.microsoft.com/office/powerpoint/2010/main" val="421765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our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410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Standard Rack and Rack-Level Components: </a:t>
            </a:r>
            <a:endParaRPr lang="en-US" dirty="0"/>
          </a:p>
          <a:p>
            <a:pPr lvl="1"/>
            <a:r>
              <a:rPr lang="en-US" dirty="0" smtClean="0"/>
              <a:t>Can be mix-and-match, depending on application.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High Density: </a:t>
            </a:r>
          </a:p>
          <a:p>
            <a:pPr lvl="1"/>
            <a:r>
              <a:rPr lang="en-US" dirty="0" smtClean="0"/>
              <a:t>Two server PCBAs per 2U sled, support for future high-capacity DRAM.</a:t>
            </a:r>
          </a:p>
          <a:p>
            <a:pPr marL="0" indent="0">
              <a:buNone/>
            </a:pPr>
            <a:r>
              <a:rPr lang="en-US" dirty="0" smtClean="0"/>
              <a:t>Performance: </a:t>
            </a:r>
          </a:p>
          <a:p>
            <a:pPr lvl="1"/>
            <a:r>
              <a:rPr lang="en-US" dirty="0" smtClean="0"/>
              <a:t>Scaling from high-end to low-end, with equal or better performance</a:t>
            </a:r>
          </a:p>
          <a:p>
            <a:pPr marL="0" indent="0">
              <a:buNone/>
            </a:pPr>
            <a:r>
              <a:rPr lang="en-US" dirty="0" smtClean="0"/>
              <a:t>In-Band Management:</a:t>
            </a:r>
          </a:p>
          <a:p>
            <a:pPr lvl="1"/>
            <a:r>
              <a:rPr lang="en-US" dirty="0" smtClean="0"/>
              <a:t>Simplified hardware integration, cabling</a:t>
            </a:r>
          </a:p>
          <a:p>
            <a:pPr lvl="1"/>
            <a:r>
              <a:rPr lang="en-US" dirty="0" smtClean="0"/>
              <a:t>Improved sled manageability with additional features</a:t>
            </a:r>
          </a:p>
          <a:p>
            <a:pPr marL="0" indent="0">
              <a:buNone/>
            </a:pPr>
            <a:r>
              <a:rPr lang="en-US" dirty="0" smtClean="0"/>
              <a:t>Storage Option:</a:t>
            </a:r>
          </a:p>
          <a:p>
            <a:pPr lvl="1"/>
            <a:r>
              <a:rPr lang="en-US" dirty="0" smtClean="0"/>
              <a:t>Multiple drive storage architecture</a:t>
            </a:r>
          </a:p>
          <a:p>
            <a:pPr marL="0" indent="0">
              <a:buNone/>
            </a:pPr>
            <a:r>
              <a:rPr lang="en-US" dirty="0" smtClean="0"/>
              <a:t>Automatic Cabling:</a:t>
            </a:r>
            <a:endParaRPr lang="en-US" dirty="0"/>
          </a:p>
          <a:p>
            <a:pPr lvl="1"/>
            <a:r>
              <a:rPr lang="en-US" dirty="0" smtClean="0"/>
              <a:t>Rear cabling with blind-mate sled connections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799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AOC-CTG-i1(2)S Support Bracket (1U)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676400"/>
            <a:ext cx="337185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27527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66800" y="5029200"/>
            <a:ext cx="297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AOC-CTG-i2S Add-In card with BKT-0061L installed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9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2400" y="2971800"/>
            <a:ext cx="5867400" cy="705209"/>
          </a:xfrm>
        </p:spPr>
        <p:txBody>
          <a:bodyPr/>
          <a:lstStyle/>
          <a:p>
            <a:r>
              <a:rPr lang="en-US" dirty="0" smtClean="0"/>
              <a:t>Work Going Forward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3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Schroff Work Areas –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410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Sled Mechanical Design: </a:t>
            </a:r>
            <a:endParaRPr lang="en-US" dirty="0"/>
          </a:p>
          <a:p>
            <a:pPr lvl="1"/>
            <a:r>
              <a:rPr lang="en-US" dirty="0" smtClean="0"/>
              <a:t>External dimensions, slide design, overall fit</a:t>
            </a:r>
            <a:endParaRPr lang="en-US" dirty="0"/>
          </a:p>
          <a:p>
            <a:pPr lvl="1"/>
            <a:r>
              <a:rPr lang="en-US" dirty="0" smtClean="0"/>
              <a:t>Internal fit, eject mechanism</a:t>
            </a:r>
          </a:p>
          <a:p>
            <a:pPr lvl="1"/>
            <a:r>
              <a:rPr lang="en-US" dirty="0" smtClean="0"/>
              <a:t>Storage mounting for SSD and HDD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Sled Electrical Design: </a:t>
            </a:r>
            <a:endParaRPr lang="en-US" dirty="0"/>
          </a:p>
          <a:p>
            <a:pPr lvl="1"/>
            <a:r>
              <a:rPr lang="en-US" dirty="0" smtClean="0"/>
              <a:t>Rear interface card design</a:t>
            </a:r>
            <a:endParaRPr lang="en-US" dirty="0"/>
          </a:p>
          <a:p>
            <a:pPr lvl="1"/>
            <a:r>
              <a:rPr lang="en-US" dirty="0" smtClean="0"/>
              <a:t>HDD interface card design</a:t>
            </a:r>
          </a:p>
          <a:p>
            <a:pPr lvl="1"/>
            <a:r>
              <a:rPr lang="en-US" dirty="0" smtClean="0"/>
              <a:t>General cable fit</a:t>
            </a:r>
          </a:p>
          <a:p>
            <a:pPr marL="0" indent="0">
              <a:buNone/>
            </a:pPr>
            <a:r>
              <a:rPr lang="en-US" dirty="0" smtClean="0"/>
              <a:t>Power Conversion and Distribution: </a:t>
            </a:r>
            <a:endParaRPr lang="en-US" dirty="0"/>
          </a:p>
          <a:p>
            <a:pPr lvl="1"/>
            <a:r>
              <a:rPr lang="en-US" dirty="0" smtClean="0"/>
              <a:t>AC/DC input to 12V conversion shelf for power rail</a:t>
            </a:r>
          </a:p>
          <a:p>
            <a:pPr lvl="1"/>
            <a:r>
              <a:rPr lang="en-US" dirty="0" smtClean="0"/>
              <a:t>AC/DC input to -48V conversion shelf for Gen1 </a:t>
            </a:r>
            <a:r>
              <a:rPr lang="en-US" dirty="0" err="1" smtClean="0"/>
              <a:t>ToR</a:t>
            </a:r>
            <a:endParaRPr lang="en-US" dirty="0" smtClean="0"/>
          </a:p>
          <a:p>
            <a:pPr lvl="1"/>
            <a:r>
              <a:rPr lang="en-US" dirty="0" smtClean="0"/>
              <a:t>Internal power cabling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General Rack Mechanics: </a:t>
            </a:r>
            <a:endParaRPr lang="en-US" dirty="0"/>
          </a:p>
          <a:p>
            <a:pPr lvl="1"/>
            <a:r>
              <a:rPr lang="en-US" dirty="0" smtClean="0"/>
              <a:t>Rack components and standards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735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Schroff Work Areas – Sled Mechanics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562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Overall Dimensions: </a:t>
            </a:r>
            <a:endParaRPr lang="en-US" dirty="0"/>
          </a:p>
          <a:p>
            <a:pPr lvl="1"/>
            <a:r>
              <a:rPr lang="en-US" dirty="0" smtClean="0"/>
              <a:t>Define front and rear cable space allowance, including front optics</a:t>
            </a:r>
            <a:endParaRPr lang="en-US" dirty="0"/>
          </a:p>
          <a:p>
            <a:pPr lvl="1"/>
            <a:r>
              <a:rPr lang="en-US" dirty="0" smtClean="0"/>
              <a:t>Width and height defined by shelf-sled mechanical interface</a:t>
            </a:r>
          </a:p>
          <a:p>
            <a:pPr lvl="1"/>
            <a:r>
              <a:rPr lang="en-US" dirty="0" smtClean="0"/>
              <a:t>Define all tolerances to cover power and optical blind-mate connectors</a:t>
            </a:r>
          </a:p>
          <a:p>
            <a:pPr lvl="1"/>
            <a:r>
              <a:rPr lang="en-US" dirty="0" smtClean="0"/>
              <a:t>Airflow and cooling design and test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Internal Component Fit: </a:t>
            </a:r>
            <a:endParaRPr lang="en-US" dirty="0"/>
          </a:p>
          <a:p>
            <a:pPr lvl="1"/>
            <a:r>
              <a:rPr lang="en-US" dirty="0" smtClean="0"/>
              <a:t>Front 2.5” SSD with mounting</a:t>
            </a:r>
            <a:endParaRPr lang="en-US" dirty="0"/>
          </a:p>
          <a:p>
            <a:pPr lvl="1"/>
            <a:r>
              <a:rPr lang="en-US" dirty="0" smtClean="0"/>
              <a:t>Exhaust fan and rear interface card positions</a:t>
            </a:r>
          </a:p>
          <a:p>
            <a:pPr lvl="1"/>
            <a:r>
              <a:rPr lang="en-US" dirty="0" smtClean="0"/>
              <a:t>Main PCBA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Front Lock-Eject Lever: </a:t>
            </a:r>
            <a:endParaRPr lang="en-US" dirty="0"/>
          </a:p>
          <a:p>
            <a:pPr lvl="1"/>
            <a:r>
              <a:rPr lang="en-US" dirty="0" smtClean="0"/>
              <a:t>Non-electrical (no eject switch)</a:t>
            </a:r>
            <a:endParaRPr lang="en-US" dirty="0"/>
          </a:p>
          <a:p>
            <a:pPr lvl="1"/>
            <a:r>
              <a:rPr lang="en-US" dirty="0" smtClean="0"/>
              <a:t>One 12V feed per sled (non-redundant)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Storage Version HDD Mounting: </a:t>
            </a:r>
          </a:p>
          <a:p>
            <a:pPr lvl="1"/>
            <a:r>
              <a:rPr lang="en-US" dirty="0" smtClean="0"/>
              <a:t>Up to five drives, install from left side</a:t>
            </a:r>
          </a:p>
          <a:p>
            <a:pPr lvl="1"/>
            <a:r>
              <a:rPr lang="en-US" dirty="0" smtClean="0"/>
              <a:t>Receiver and hold-down concept</a:t>
            </a:r>
          </a:p>
          <a:p>
            <a:pPr lvl="1"/>
            <a:r>
              <a:rPr lang="en-US" dirty="0" smtClean="0"/>
              <a:t>Interface card for power, LED, presence, and data</a:t>
            </a:r>
          </a:p>
        </p:txBody>
      </p:sp>
    </p:spTree>
    <p:extLst>
      <p:ext uri="{BB962C8B-B14F-4D97-AF65-F5344CB8AC3E}">
        <p14:creationId xmlns:p14="http://schemas.microsoft.com/office/powerpoint/2010/main" val="769887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Schroff Work Areas – Sled Electricals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Power and Fan Interface Card: </a:t>
            </a:r>
            <a:endParaRPr lang="en-US" dirty="0"/>
          </a:p>
          <a:p>
            <a:pPr lvl="1"/>
            <a:r>
              <a:rPr lang="en-US" dirty="0" smtClean="0"/>
              <a:t>12V high-current conducted noise filtering</a:t>
            </a:r>
            <a:endParaRPr lang="en-US" dirty="0"/>
          </a:p>
          <a:p>
            <a:pPr lvl="1"/>
            <a:r>
              <a:rPr lang="en-US" dirty="0" smtClean="0"/>
              <a:t>DC hot-swap and soft-start interlock, fusing</a:t>
            </a:r>
          </a:p>
          <a:p>
            <a:pPr lvl="1"/>
            <a:r>
              <a:rPr lang="en-US" dirty="0" smtClean="0"/>
              <a:t>Limited power control with 5V-SBY</a:t>
            </a:r>
          </a:p>
          <a:p>
            <a:pPr lvl="1"/>
            <a:r>
              <a:rPr lang="en-US" dirty="0" smtClean="0"/>
              <a:t>Limited I2C support</a:t>
            </a:r>
          </a:p>
          <a:p>
            <a:pPr lvl="1"/>
            <a:r>
              <a:rPr lang="en-US" dirty="0" smtClean="0"/>
              <a:t>Fan PWM and tachometer merge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Power Interlock: </a:t>
            </a:r>
            <a:endParaRPr lang="en-US" dirty="0"/>
          </a:p>
          <a:p>
            <a:pPr lvl="1"/>
            <a:r>
              <a:rPr lang="en-US" dirty="0" smtClean="0"/>
              <a:t>Simple method, similar to ATCA hot-swap/soft-start</a:t>
            </a:r>
          </a:p>
          <a:p>
            <a:pPr marL="0" indent="0">
              <a:buNone/>
            </a:pPr>
            <a:r>
              <a:rPr lang="en-US" dirty="0" smtClean="0"/>
              <a:t>HDD Interface Card: </a:t>
            </a:r>
            <a:endParaRPr lang="en-US" dirty="0"/>
          </a:p>
          <a:p>
            <a:pPr lvl="1"/>
            <a:r>
              <a:rPr lang="en-US" dirty="0" smtClean="0"/>
              <a:t>5V and 12V pass-through</a:t>
            </a:r>
          </a:p>
          <a:p>
            <a:pPr lvl="1"/>
            <a:r>
              <a:rPr lang="en-US" dirty="0" smtClean="0"/>
              <a:t>Presence and LED signals</a:t>
            </a:r>
          </a:p>
          <a:p>
            <a:pPr lvl="1"/>
            <a:r>
              <a:rPr lang="en-US" dirty="0" smtClean="0"/>
              <a:t>SATA signals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92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Sled Hot-Swap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Safe Connect/Disconnect to 12VRails: </a:t>
            </a:r>
            <a:endParaRPr lang="en-US" dirty="0"/>
          </a:p>
          <a:p>
            <a:pPr lvl="1"/>
            <a:r>
              <a:rPr lang="en-US" dirty="0" smtClean="0"/>
              <a:t>Mechanical detect of full install with electrical shut-off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Operator BMC Interface: </a:t>
            </a:r>
            <a:endParaRPr lang="en-US" dirty="0"/>
          </a:p>
          <a:p>
            <a:pPr lvl="1"/>
            <a:r>
              <a:rPr lang="en-US" dirty="0" smtClean="0"/>
              <a:t>Front Hot-Swap button</a:t>
            </a:r>
          </a:p>
          <a:p>
            <a:pPr lvl="1"/>
            <a:r>
              <a:rPr lang="en-US" dirty="0" smtClean="0"/>
              <a:t>Hot-Swap status LED</a:t>
            </a:r>
          </a:p>
          <a:p>
            <a:pPr lvl="1"/>
            <a:r>
              <a:rPr lang="en-US" dirty="0" smtClean="0"/>
              <a:t>Same concept as ATCA fan module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81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2400" y="2971800"/>
            <a:ext cx="5867400" cy="705209"/>
          </a:xfrm>
        </p:spPr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Rack-Level Sections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066800"/>
            <a:ext cx="8382000" cy="5410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Rack Infrastructure</a:t>
            </a:r>
          </a:p>
          <a:p>
            <a:pPr marL="287337" lvl="2" indent="0">
              <a:lnSpc>
                <a:spcPct val="100000"/>
              </a:lnSpc>
              <a:spcBef>
                <a:spcPct val="30000"/>
              </a:spcBef>
              <a:spcAft>
                <a:spcPct val="10000"/>
              </a:spcAft>
              <a:buClr>
                <a:srgbClr val="910118"/>
              </a:buClr>
              <a:buNone/>
            </a:pPr>
            <a:r>
              <a:rPr lang="en-US" sz="1700" b="1" dirty="0" smtClean="0"/>
              <a:t>Rack HW, base, panels, top</a:t>
            </a:r>
          </a:p>
          <a:p>
            <a:pPr marL="287337" lvl="2" indent="0">
              <a:lnSpc>
                <a:spcPct val="100000"/>
              </a:lnSpc>
              <a:spcBef>
                <a:spcPct val="30000"/>
              </a:spcBef>
              <a:spcAft>
                <a:spcPct val="10000"/>
              </a:spcAft>
              <a:buClr>
                <a:srgbClr val="910118"/>
              </a:buClr>
              <a:buNone/>
            </a:pPr>
            <a:r>
              <a:rPr lang="en-US" sz="1700" b="1" dirty="0" smtClean="0"/>
              <a:t>Network Connections </a:t>
            </a:r>
            <a:r>
              <a:rPr lang="en-US" sz="1700" b="1" dirty="0"/>
              <a:t>between </a:t>
            </a:r>
            <a:r>
              <a:rPr lang="en-US" sz="1700" b="1" dirty="0" smtClean="0"/>
              <a:t>sleds and </a:t>
            </a:r>
            <a:r>
              <a:rPr lang="en-US" sz="1700" b="1" dirty="0" err="1" smtClean="0"/>
              <a:t>ToRs</a:t>
            </a:r>
            <a:endParaRPr lang="en-US" sz="1700" b="1" dirty="0"/>
          </a:p>
          <a:p>
            <a:pPr marL="0" lvl="0" indent="0">
              <a:buNone/>
            </a:pPr>
            <a:r>
              <a:rPr lang="en-US" dirty="0"/>
              <a:t>Power Entry, Conversion, and Distribution</a:t>
            </a:r>
          </a:p>
          <a:p>
            <a:pPr marL="284163" lvl="1" indent="0">
              <a:buNone/>
            </a:pPr>
            <a:r>
              <a:rPr lang="en-US" sz="1700" dirty="0"/>
              <a:t>Power feed options (AC/DC, voltage, isolation)</a:t>
            </a:r>
          </a:p>
          <a:p>
            <a:pPr marL="284163" lvl="1" indent="0">
              <a:buNone/>
            </a:pPr>
            <a:r>
              <a:rPr lang="en-US" sz="1700" dirty="0"/>
              <a:t>Rear power rails with attachment to standard 19” </a:t>
            </a:r>
            <a:r>
              <a:rPr lang="en-US" sz="1700" dirty="0" smtClean="0"/>
              <a:t>rack</a:t>
            </a:r>
          </a:p>
          <a:p>
            <a:pPr marL="284163" lvl="1" indent="0">
              <a:buNone/>
            </a:pPr>
            <a:r>
              <a:rPr lang="en-US" sz="1700" dirty="0" smtClean="0"/>
              <a:t>Power management</a:t>
            </a:r>
            <a:endParaRPr lang="en-US" sz="1700" dirty="0"/>
          </a:p>
          <a:p>
            <a:pPr marL="0" lvl="0" indent="0">
              <a:buNone/>
            </a:pPr>
            <a:r>
              <a:rPr lang="en-US" dirty="0" err="1" smtClean="0"/>
              <a:t>ToR</a:t>
            </a:r>
            <a:r>
              <a:rPr lang="en-US" dirty="0" smtClean="0"/>
              <a:t> </a:t>
            </a:r>
            <a:r>
              <a:rPr lang="en-US" dirty="0"/>
              <a:t>Load-Balancing Switch</a:t>
            </a:r>
          </a:p>
          <a:p>
            <a:pPr marL="284163" lvl="1" indent="0">
              <a:buNone/>
            </a:pPr>
            <a:r>
              <a:rPr lang="en-US" sz="1700" dirty="0" smtClean="0"/>
              <a:t>Mounting, power, datapath </a:t>
            </a:r>
            <a:r>
              <a:rPr lang="en-US" sz="1700" dirty="0"/>
              <a:t>and management </a:t>
            </a:r>
            <a:r>
              <a:rPr lang="en-US" sz="1700" dirty="0" smtClean="0"/>
              <a:t>connections</a:t>
            </a:r>
            <a:endParaRPr lang="en-US" sz="1700" dirty="0"/>
          </a:p>
          <a:p>
            <a:pPr marL="0" lvl="0" indent="0">
              <a:buNone/>
            </a:pPr>
            <a:r>
              <a:rPr lang="en-US" dirty="0" smtClean="0"/>
              <a:t>CPU Sled and Shelf Design</a:t>
            </a:r>
          </a:p>
          <a:p>
            <a:pPr marL="284163" lvl="1" indent="0">
              <a:buNone/>
            </a:pPr>
            <a:r>
              <a:rPr lang="en-US" sz="1700" dirty="0" smtClean="0"/>
              <a:t>Power and network blind-mate connections</a:t>
            </a:r>
          </a:p>
          <a:p>
            <a:pPr marL="284163" lvl="1" indent="0">
              <a:buNone/>
            </a:pPr>
            <a:r>
              <a:rPr lang="en-US" sz="1700" dirty="0" smtClean="0"/>
              <a:t>Sled enclosure, mounting, alignment, and retention</a:t>
            </a:r>
            <a:endParaRPr lang="en-US" sz="1700" dirty="0"/>
          </a:p>
          <a:p>
            <a:pPr marL="284163" lvl="1" indent="0">
              <a:buNone/>
            </a:pPr>
            <a:r>
              <a:rPr lang="en-US" sz="1700" dirty="0" smtClean="0"/>
              <a:t>PCBA mounting, HDD/SSD mounting, external I/O, EMC control</a:t>
            </a:r>
          </a:p>
          <a:p>
            <a:pPr marL="284163" lvl="1" indent="0">
              <a:buNone/>
            </a:pPr>
            <a:r>
              <a:rPr lang="en-US" sz="1700" dirty="0" smtClean="0"/>
              <a:t>Transition board, internal cabling</a:t>
            </a:r>
          </a:p>
          <a:p>
            <a:pPr marL="284163" lvl="1" indent="0">
              <a:buNone/>
            </a:pPr>
            <a:r>
              <a:rPr lang="en-US" sz="1700" dirty="0" smtClean="0"/>
              <a:t>Internal fans and airflow</a:t>
            </a:r>
          </a:p>
        </p:txBody>
      </p:sp>
    </p:spTree>
    <p:extLst>
      <p:ext uri="{BB962C8B-B14F-4D97-AF65-F5344CB8AC3E}">
        <p14:creationId xmlns:p14="http://schemas.microsoft.com/office/powerpoint/2010/main" val="234381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TOCP System-Level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38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059" y="1005677"/>
            <a:ext cx="1798814" cy="5738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Rack-Level Overall View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8824" y="2406133"/>
            <a:ext cx="1037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Zone 1</a:t>
            </a:r>
            <a:endParaRPr lang="en-US" dirty="0"/>
          </a:p>
        </p:txBody>
      </p:sp>
      <p:cxnSp>
        <p:nvCxnSpPr>
          <p:cNvPr id="7" name="Straight Connector 6"/>
          <p:cNvCxnSpPr>
            <a:stCxn id="6" idx="1"/>
          </p:cNvCxnSpPr>
          <p:nvPr/>
        </p:nvCxnSpPr>
        <p:spPr>
          <a:xfrm flipH="1" flipV="1">
            <a:off x="3386242" y="2133599"/>
            <a:ext cx="1192582" cy="457200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572000" y="3690419"/>
            <a:ext cx="1050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Zone 2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3386241" y="3729334"/>
            <a:ext cx="1185759" cy="145751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72000" y="4724400"/>
            <a:ext cx="1050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Zone 3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386241" y="4909066"/>
            <a:ext cx="1185759" cy="725268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572000" y="5606534"/>
            <a:ext cx="121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2U Unused</a:t>
            </a:r>
            <a:endParaRPr lang="en-US" dirty="0"/>
          </a:p>
        </p:txBody>
      </p:sp>
      <p:cxnSp>
        <p:nvCxnSpPr>
          <p:cNvPr id="16" name="Straight Connector 15"/>
          <p:cNvCxnSpPr>
            <a:stCxn id="15" idx="1"/>
          </p:cNvCxnSpPr>
          <p:nvPr/>
        </p:nvCxnSpPr>
        <p:spPr>
          <a:xfrm flipH="1">
            <a:off x="3386242" y="5929700"/>
            <a:ext cx="1185758" cy="619034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98659" y="1438869"/>
            <a:ext cx="129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Standard 44U 19” rack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03878" y="1042985"/>
            <a:ext cx="291152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Features:</a:t>
            </a:r>
          </a:p>
          <a:p>
            <a:r>
              <a:rPr lang="en-US" dirty="0" smtClean="0"/>
              <a:t>Zone Independence:</a:t>
            </a:r>
          </a:p>
          <a:p>
            <a:pPr lvl="1"/>
            <a:r>
              <a:rPr lang="en-US" dirty="0" smtClean="0"/>
              <a:t>Power</a:t>
            </a:r>
          </a:p>
          <a:p>
            <a:pPr lvl="1"/>
            <a:r>
              <a:rPr lang="en-US" dirty="0" err="1" smtClean="0"/>
              <a:t>Dataplane</a:t>
            </a:r>
            <a:endParaRPr lang="en-US" dirty="0" smtClean="0"/>
          </a:p>
          <a:p>
            <a:pPr lvl="1"/>
            <a:r>
              <a:rPr lang="en-US" dirty="0" smtClean="0"/>
              <a:t>Management</a:t>
            </a:r>
          </a:p>
          <a:p>
            <a:pPr lvl="1"/>
            <a:r>
              <a:rPr lang="en-US" dirty="0" smtClean="0"/>
              <a:t>Airflow and cooling</a:t>
            </a:r>
          </a:p>
          <a:p>
            <a:r>
              <a:rPr lang="en-US" dirty="0" smtClean="0"/>
              <a:t>Selectable Zone Count</a:t>
            </a:r>
          </a:p>
          <a:p>
            <a:pPr lvl="1"/>
            <a:r>
              <a:rPr lang="en-US" dirty="0" smtClean="0"/>
              <a:t>1 through 4</a:t>
            </a:r>
          </a:p>
          <a:p>
            <a:r>
              <a:rPr lang="en-US" dirty="0" smtClean="0"/>
              <a:t>Field upgradable</a:t>
            </a:r>
          </a:p>
          <a:p>
            <a:pPr lvl="1"/>
            <a:r>
              <a:rPr lang="en-US" dirty="0" smtClean="0"/>
              <a:t>Sleds (performance, power, features)</a:t>
            </a:r>
          </a:p>
          <a:p>
            <a:pPr lvl="1"/>
            <a:r>
              <a:rPr lang="en-US" dirty="0" err="1" smtClean="0"/>
              <a:t>ToR</a:t>
            </a:r>
            <a:r>
              <a:rPr lang="en-US" dirty="0" smtClean="0"/>
              <a:t> (capacity, features)</a:t>
            </a:r>
          </a:p>
          <a:p>
            <a:pPr lvl="1"/>
            <a:r>
              <a:rPr lang="en-US" dirty="0" smtClean="0"/>
              <a:t>Power (capacity)</a:t>
            </a:r>
            <a:endParaRPr lang="en-US" dirty="0"/>
          </a:p>
          <a:p>
            <a:r>
              <a:rPr lang="en-US" dirty="0" smtClean="0"/>
              <a:t>Local Failure Domains</a:t>
            </a:r>
          </a:p>
          <a:p>
            <a:r>
              <a:rPr lang="en-US" dirty="0" smtClean="0"/>
              <a:t>Use of industry standard parts</a:t>
            </a:r>
          </a:p>
          <a:p>
            <a:r>
              <a:rPr lang="en-US" dirty="0" smtClean="0"/>
              <a:t>Simplicity</a:t>
            </a:r>
          </a:p>
          <a:p>
            <a:r>
              <a:rPr lang="en-US" dirty="0" smtClean="0"/>
              <a:t>Low cost</a:t>
            </a:r>
          </a:p>
        </p:txBody>
      </p:sp>
    </p:spTree>
    <p:extLst>
      <p:ext uri="{BB962C8B-B14F-4D97-AF65-F5344CB8AC3E}">
        <p14:creationId xmlns:p14="http://schemas.microsoft.com/office/powerpoint/2010/main" val="183903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6429375" cy="809625"/>
          </a:xfrm>
        </p:spPr>
        <p:txBody>
          <a:bodyPr/>
          <a:lstStyle/>
          <a:p>
            <a:r>
              <a:rPr lang="en-US" dirty="0" smtClean="0"/>
              <a:t>General Rack Configuration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81412" y="1239934"/>
            <a:ext cx="2131459" cy="4954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4581413" y="3448396"/>
            <a:ext cx="1728210" cy="288034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ToR</a:t>
            </a:r>
            <a:r>
              <a:rPr lang="en-US" sz="1100" dirty="0" smtClean="0">
                <a:solidFill>
                  <a:schemeClr val="tx1"/>
                </a:solidFill>
              </a:rPr>
              <a:t>-LB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427515" y="1239934"/>
            <a:ext cx="2131459" cy="4954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427515" y="3430879"/>
            <a:ext cx="2131459" cy="288035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	              </a:t>
            </a:r>
            <a:r>
              <a:rPr lang="en-US" sz="1100" dirty="0" err="1" smtClean="0">
                <a:solidFill>
                  <a:schemeClr val="tx1"/>
                </a:solidFill>
              </a:rPr>
              <a:t>ToR</a:t>
            </a:r>
            <a:r>
              <a:rPr lang="en-US" sz="1100" dirty="0" smtClean="0">
                <a:solidFill>
                  <a:schemeClr val="tx1"/>
                </a:solidFill>
              </a:rPr>
              <a:t>-LB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427515" y="1556772"/>
            <a:ext cx="2131459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4543" y="925662"/>
            <a:ext cx="1037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Front View</a:t>
            </a:r>
            <a:endParaRPr lang="en-US" sz="1400" dirty="0"/>
          </a:p>
        </p:txBody>
      </p:sp>
      <p:sp>
        <p:nvSpPr>
          <p:cNvPr id="134" name="TextBox 133"/>
          <p:cNvSpPr txBox="1"/>
          <p:nvPr/>
        </p:nvSpPr>
        <p:spPr>
          <a:xfrm>
            <a:off x="4920861" y="894292"/>
            <a:ext cx="979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Side View</a:t>
            </a:r>
            <a:endParaRPr lang="en-US" sz="1400" dirty="0"/>
          </a:p>
        </p:txBody>
      </p:sp>
      <p:sp>
        <p:nvSpPr>
          <p:cNvPr id="136" name="Rectangle 135"/>
          <p:cNvSpPr/>
          <p:nvPr/>
        </p:nvSpPr>
        <p:spPr>
          <a:xfrm>
            <a:off x="427515" y="1787200"/>
            <a:ext cx="2131459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27515" y="2017628"/>
            <a:ext cx="2131459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27515" y="2248056"/>
            <a:ext cx="2131459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427515" y="2478484"/>
            <a:ext cx="2131459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427515" y="2708912"/>
            <a:ext cx="2131459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427515" y="2939340"/>
            <a:ext cx="2131459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27515" y="3169768"/>
            <a:ext cx="2131459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427515" y="4083984"/>
            <a:ext cx="2131459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27515" y="4314412"/>
            <a:ext cx="2131459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427515" y="4544840"/>
            <a:ext cx="2131459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427515" y="4775268"/>
            <a:ext cx="2131459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27515" y="5005696"/>
            <a:ext cx="2131459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27515" y="5236124"/>
            <a:ext cx="2131459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27515" y="5466552"/>
            <a:ext cx="2131459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27515" y="5696980"/>
            <a:ext cx="2131459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2730" y="1614379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Sled#1a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1550852" y="1614380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Sled#1b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542730" y="1844807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Sled#2a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1550852" y="1844808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Sled#2b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542729" y="2075235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Sled#3a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550851" y="2075236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Sled#3b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542729" y="2305663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Sled#4a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1550851" y="2305664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Sled#4b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542729" y="2536091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Sled#5a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1550851" y="2536092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Sled#5b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542729" y="2766519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Sled#6a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1550851" y="2766520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Sled#6b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542730" y="2996947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Sled#7a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1550852" y="2996948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Sled#7b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542730" y="3227375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Sled#8a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1550852" y="3227376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Sled#8b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542729" y="4141591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Sled#9a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1550851" y="4141592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Sled#9b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542729" y="4372019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Sled#10a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41" name="Rectangle 240"/>
          <p:cNvSpPr/>
          <p:nvPr/>
        </p:nvSpPr>
        <p:spPr>
          <a:xfrm>
            <a:off x="1550851" y="4372020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Sled#10b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542730" y="4602447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Sled#11a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1550852" y="4602448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Sled#11b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44" name="Rectangle 243"/>
          <p:cNvSpPr/>
          <p:nvPr/>
        </p:nvSpPr>
        <p:spPr>
          <a:xfrm>
            <a:off x="542730" y="4832875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Sled#12a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1550852" y="4832876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Sled#12b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542729" y="5063303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Sled#13a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1550851" y="5063304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Sled#13b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48" name="Rectangle 247"/>
          <p:cNvSpPr/>
          <p:nvPr/>
        </p:nvSpPr>
        <p:spPr>
          <a:xfrm>
            <a:off x="542729" y="5293731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Sled#14a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1550851" y="5293732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Sled#14b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50" name="Rectangle 249"/>
          <p:cNvSpPr/>
          <p:nvPr/>
        </p:nvSpPr>
        <p:spPr>
          <a:xfrm>
            <a:off x="542729" y="5524159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Sled#15a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51" name="Rectangle 250"/>
          <p:cNvSpPr/>
          <p:nvPr/>
        </p:nvSpPr>
        <p:spPr>
          <a:xfrm>
            <a:off x="1550851" y="5524160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Sled#15b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52" name="Rectangle 251"/>
          <p:cNvSpPr/>
          <p:nvPr/>
        </p:nvSpPr>
        <p:spPr>
          <a:xfrm>
            <a:off x="542729" y="5754587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Sled#16a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53" name="Rectangle 252"/>
          <p:cNvSpPr/>
          <p:nvPr/>
        </p:nvSpPr>
        <p:spPr>
          <a:xfrm>
            <a:off x="1550851" y="5754588"/>
            <a:ext cx="892908" cy="172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Sled#16b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96060" y="3604847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490898" y="3609874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769700" y="3604847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623731" y="3609873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644988" y="3605786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752493" y="3609238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1515373" y="3607678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882108" y="3609874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1139239" y="3609237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1006834" y="3609874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1390774" y="3607678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1265372" y="3608602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581413" y="3629249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200400" y="3508763"/>
            <a:ext cx="1324962" cy="293659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Uplink Ports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7" name="Rectangle 266"/>
          <p:cNvSpPr/>
          <p:nvPr/>
        </p:nvSpPr>
        <p:spPr>
          <a:xfrm>
            <a:off x="4581413" y="1563869"/>
            <a:ext cx="1728210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68" name="Rectangle 267"/>
          <p:cNvSpPr/>
          <p:nvPr/>
        </p:nvSpPr>
        <p:spPr>
          <a:xfrm>
            <a:off x="4581412" y="1794297"/>
            <a:ext cx="1728210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69" name="Rectangle 268"/>
          <p:cNvSpPr/>
          <p:nvPr/>
        </p:nvSpPr>
        <p:spPr>
          <a:xfrm>
            <a:off x="4581413" y="2024725"/>
            <a:ext cx="1728210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70" name="Rectangle 269"/>
          <p:cNvSpPr/>
          <p:nvPr/>
        </p:nvSpPr>
        <p:spPr>
          <a:xfrm>
            <a:off x="4581412" y="2255153"/>
            <a:ext cx="1728210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4581413" y="2485581"/>
            <a:ext cx="1728210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72" name="Rectangle 271"/>
          <p:cNvSpPr/>
          <p:nvPr/>
        </p:nvSpPr>
        <p:spPr>
          <a:xfrm>
            <a:off x="4581412" y="2716009"/>
            <a:ext cx="1728210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73" name="Rectangle 272"/>
          <p:cNvSpPr/>
          <p:nvPr/>
        </p:nvSpPr>
        <p:spPr>
          <a:xfrm>
            <a:off x="4581413" y="2946437"/>
            <a:ext cx="1728210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4581412" y="3176865"/>
            <a:ext cx="1728210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75" name="Rectangle 274"/>
          <p:cNvSpPr/>
          <p:nvPr/>
        </p:nvSpPr>
        <p:spPr>
          <a:xfrm>
            <a:off x="4581413" y="4105146"/>
            <a:ext cx="1728210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581412" y="4335574"/>
            <a:ext cx="1728210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77" name="Rectangle 276"/>
          <p:cNvSpPr/>
          <p:nvPr/>
        </p:nvSpPr>
        <p:spPr>
          <a:xfrm>
            <a:off x="4581413" y="4566002"/>
            <a:ext cx="1728210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581412" y="4796430"/>
            <a:ext cx="1728210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79" name="Rectangle 278"/>
          <p:cNvSpPr/>
          <p:nvPr/>
        </p:nvSpPr>
        <p:spPr>
          <a:xfrm>
            <a:off x="4581413" y="5026858"/>
            <a:ext cx="1728210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4581412" y="5257286"/>
            <a:ext cx="1728210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81" name="Rectangle 280"/>
          <p:cNvSpPr/>
          <p:nvPr/>
        </p:nvSpPr>
        <p:spPr>
          <a:xfrm>
            <a:off x="4581413" y="5487714"/>
            <a:ext cx="1728210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82" name="Rectangle 281"/>
          <p:cNvSpPr/>
          <p:nvPr/>
        </p:nvSpPr>
        <p:spPr>
          <a:xfrm>
            <a:off x="4581412" y="5718142"/>
            <a:ext cx="1728210" cy="23042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3990308" y="1238990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Front</a:t>
            </a:r>
            <a:endParaRPr lang="en-US" sz="1100" i="1" dirty="0"/>
          </a:p>
        </p:txBody>
      </p:sp>
      <p:sp>
        <p:nvSpPr>
          <p:cNvPr id="284" name="TextBox 283"/>
          <p:cNvSpPr txBox="1"/>
          <p:nvPr/>
        </p:nvSpPr>
        <p:spPr>
          <a:xfrm>
            <a:off x="6729890" y="1243767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Rear</a:t>
            </a:r>
            <a:endParaRPr lang="en-US" sz="1100" i="1" dirty="0"/>
          </a:p>
        </p:txBody>
      </p:sp>
      <p:cxnSp>
        <p:nvCxnSpPr>
          <p:cNvPr id="17" name="Elbow Connector 16"/>
          <p:cNvCxnSpPr>
            <a:stCxn id="117" idx="3"/>
            <a:endCxn id="267" idx="3"/>
          </p:cNvCxnSpPr>
          <p:nvPr/>
        </p:nvCxnSpPr>
        <p:spPr>
          <a:xfrm flipV="1">
            <a:off x="6309623" y="1679083"/>
            <a:ext cx="12700" cy="1913330"/>
          </a:xfrm>
          <a:prstGeom prst="bentConnector3">
            <a:avLst>
              <a:gd name="adj1" fmla="val 180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Elbow Connector 287"/>
          <p:cNvCxnSpPr>
            <a:stCxn id="117" idx="3"/>
            <a:endCxn id="268" idx="3"/>
          </p:cNvCxnSpPr>
          <p:nvPr/>
        </p:nvCxnSpPr>
        <p:spPr>
          <a:xfrm flipH="1" flipV="1">
            <a:off x="6309622" y="1909511"/>
            <a:ext cx="1" cy="1682902"/>
          </a:xfrm>
          <a:prstGeom prst="bentConnector3">
            <a:avLst>
              <a:gd name="adj1" fmla="val -2286000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117" idx="3"/>
            <a:endCxn id="269" idx="3"/>
          </p:cNvCxnSpPr>
          <p:nvPr/>
        </p:nvCxnSpPr>
        <p:spPr>
          <a:xfrm flipV="1">
            <a:off x="6309623" y="2139939"/>
            <a:ext cx="12700" cy="1452474"/>
          </a:xfrm>
          <a:prstGeom prst="bentConnector3">
            <a:avLst>
              <a:gd name="adj1" fmla="val 180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Elbow Connector 289"/>
          <p:cNvCxnSpPr>
            <a:stCxn id="117" idx="3"/>
            <a:endCxn id="270" idx="3"/>
          </p:cNvCxnSpPr>
          <p:nvPr/>
        </p:nvCxnSpPr>
        <p:spPr>
          <a:xfrm flipH="1" flipV="1">
            <a:off x="6309622" y="2370367"/>
            <a:ext cx="1" cy="1222046"/>
          </a:xfrm>
          <a:prstGeom prst="bentConnector3">
            <a:avLst>
              <a:gd name="adj1" fmla="val -2286000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Elbow Connector 290"/>
          <p:cNvCxnSpPr>
            <a:stCxn id="117" idx="3"/>
            <a:endCxn id="271" idx="3"/>
          </p:cNvCxnSpPr>
          <p:nvPr/>
        </p:nvCxnSpPr>
        <p:spPr>
          <a:xfrm flipV="1">
            <a:off x="6309623" y="2600795"/>
            <a:ext cx="12700" cy="991618"/>
          </a:xfrm>
          <a:prstGeom prst="bentConnector3">
            <a:avLst>
              <a:gd name="adj1" fmla="val 180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Elbow Connector 291"/>
          <p:cNvCxnSpPr>
            <a:stCxn id="117" idx="3"/>
            <a:endCxn id="272" idx="3"/>
          </p:cNvCxnSpPr>
          <p:nvPr/>
        </p:nvCxnSpPr>
        <p:spPr>
          <a:xfrm flipH="1" flipV="1">
            <a:off x="6309622" y="2831223"/>
            <a:ext cx="1" cy="761190"/>
          </a:xfrm>
          <a:prstGeom prst="bentConnector3">
            <a:avLst>
              <a:gd name="adj1" fmla="val -2286000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/>
          <p:cNvCxnSpPr>
            <a:stCxn id="117" idx="3"/>
            <a:endCxn id="273" idx="3"/>
          </p:cNvCxnSpPr>
          <p:nvPr/>
        </p:nvCxnSpPr>
        <p:spPr>
          <a:xfrm flipV="1">
            <a:off x="6309623" y="3061651"/>
            <a:ext cx="12700" cy="530762"/>
          </a:xfrm>
          <a:prstGeom prst="bentConnector3">
            <a:avLst>
              <a:gd name="adj1" fmla="val 180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Elbow Connector 293"/>
          <p:cNvCxnSpPr>
            <a:stCxn id="117" idx="3"/>
            <a:endCxn id="274" idx="3"/>
          </p:cNvCxnSpPr>
          <p:nvPr/>
        </p:nvCxnSpPr>
        <p:spPr>
          <a:xfrm flipH="1" flipV="1">
            <a:off x="6309622" y="3292079"/>
            <a:ext cx="1" cy="300334"/>
          </a:xfrm>
          <a:prstGeom prst="bentConnector3">
            <a:avLst>
              <a:gd name="adj1" fmla="val -2286000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294"/>
          <p:cNvCxnSpPr>
            <a:stCxn id="117" idx="3"/>
            <a:endCxn id="275" idx="3"/>
          </p:cNvCxnSpPr>
          <p:nvPr/>
        </p:nvCxnSpPr>
        <p:spPr>
          <a:xfrm>
            <a:off x="6309623" y="3592413"/>
            <a:ext cx="12700" cy="627947"/>
          </a:xfrm>
          <a:prstGeom prst="bentConnector3">
            <a:avLst>
              <a:gd name="adj1" fmla="val 180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/>
          <p:cNvCxnSpPr>
            <a:stCxn id="117" idx="3"/>
            <a:endCxn id="276" idx="3"/>
          </p:cNvCxnSpPr>
          <p:nvPr/>
        </p:nvCxnSpPr>
        <p:spPr>
          <a:xfrm flipH="1">
            <a:off x="6309622" y="3592413"/>
            <a:ext cx="1" cy="858375"/>
          </a:xfrm>
          <a:prstGeom prst="bentConnector3">
            <a:avLst>
              <a:gd name="adj1" fmla="val -2286000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296"/>
          <p:cNvCxnSpPr>
            <a:stCxn id="117" idx="3"/>
            <a:endCxn id="277" idx="3"/>
          </p:cNvCxnSpPr>
          <p:nvPr/>
        </p:nvCxnSpPr>
        <p:spPr>
          <a:xfrm>
            <a:off x="6309623" y="3592413"/>
            <a:ext cx="12700" cy="1088803"/>
          </a:xfrm>
          <a:prstGeom prst="bentConnector3">
            <a:avLst>
              <a:gd name="adj1" fmla="val 180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/>
          <p:cNvCxnSpPr>
            <a:stCxn id="117" idx="3"/>
            <a:endCxn id="278" idx="3"/>
          </p:cNvCxnSpPr>
          <p:nvPr/>
        </p:nvCxnSpPr>
        <p:spPr>
          <a:xfrm flipH="1">
            <a:off x="6309622" y="3592413"/>
            <a:ext cx="1" cy="1319231"/>
          </a:xfrm>
          <a:prstGeom prst="bentConnector3">
            <a:avLst>
              <a:gd name="adj1" fmla="val -2286000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298"/>
          <p:cNvCxnSpPr>
            <a:stCxn id="117" idx="3"/>
            <a:endCxn id="279" idx="3"/>
          </p:cNvCxnSpPr>
          <p:nvPr/>
        </p:nvCxnSpPr>
        <p:spPr>
          <a:xfrm>
            <a:off x="6309623" y="3592413"/>
            <a:ext cx="12700" cy="1549659"/>
          </a:xfrm>
          <a:prstGeom prst="bentConnector3">
            <a:avLst>
              <a:gd name="adj1" fmla="val 180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/>
          <p:cNvCxnSpPr>
            <a:stCxn id="117" idx="3"/>
            <a:endCxn id="280" idx="3"/>
          </p:cNvCxnSpPr>
          <p:nvPr/>
        </p:nvCxnSpPr>
        <p:spPr>
          <a:xfrm flipH="1">
            <a:off x="6309622" y="3592413"/>
            <a:ext cx="1" cy="1780087"/>
          </a:xfrm>
          <a:prstGeom prst="bentConnector3">
            <a:avLst>
              <a:gd name="adj1" fmla="val -2286000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Elbow Connector 300"/>
          <p:cNvCxnSpPr>
            <a:stCxn id="117" idx="3"/>
            <a:endCxn id="281" idx="3"/>
          </p:cNvCxnSpPr>
          <p:nvPr/>
        </p:nvCxnSpPr>
        <p:spPr>
          <a:xfrm>
            <a:off x="6309623" y="3592413"/>
            <a:ext cx="12700" cy="2010515"/>
          </a:xfrm>
          <a:prstGeom prst="bentConnector3">
            <a:avLst>
              <a:gd name="adj1" fmla="val 180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301"/>
          <p:cNvCxnSpPr>
            <a:stCxn id="117" idx="3"/>
            <a:endCxn id="282" idx="3"/>
          </p:cNvCxnSpPr>
          <p:nvPr/>
        </p:nvCxnSpPr>
        <p:spPr>
          <a:xfrm flipH="1">
            <a:off x="6309622" y="3592413"/>
            <a:ext cx="1" cy="2240943"/>
          </a:xfrm>
          <a:prstGeom prst="bentConnector3">
            <a:avLst>
              <a:gd name="adj1" fmla="val -2286000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729890" y="1577640"/>
            <a:ext cx="15619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 smtClean="0"/>
          </a:p>
          <a:p>
            <a:r>
              <a:rPr lang="en-US" sz="1400" dirty="0" smtClean="0"/>
              <a:t>16 trays</a:t>
            </a:r>
          </a:p>
          <a:p>
            <a:r>
              <a:rPr lang="en-US" sz="1400" dirty="0" smtClean="0"/>
              <a:t>32 sleds</a:t>
            </a:r>
          </a:p>
          <a:p>
            <a:r>
              <a:rPr lang="en-US" sz="1400" dirty="0" smtClean="0"/>
              <a:t>64 processors</a:t>
            </a:r>
          </a:p>
          <a:p>
            <a:endParaRPr lang="en-US" sz="1400" dirty="0"/>
          </a:p>
          <a:p>
            <a:r>
              <a:rPr lang="en-US" sz="1400" dirty="0" smtClean="0"/>
              <a:t>Up to 40G to each sled</a:t>
            </a:r>
          </a:p>
          <a:p>
            <a:endParaRPr lang="en-US" sz="1400" dirty="0" smtClean="0"/>
          </a:p>
        </p:txBody>
      </p:sp>
      <p:sp>
        <p:nvSpPr>
          <p:cNvPr id="303" name="Rectangle 302"/>
          <p:cNvSpPr/>
          <p:nvPr/>
        </p:nvSpPr>
        <p:spPr>
          <a:xfrm>
            <a:off x="4581412" y="3783067"/>
            <a:ext cx="1724991" cy="288034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ToR</a:t>
            </a:r>
            <a:r>
              <a:rPr lang="en-US" sz="1100" dirty="0" smtClean="0">
                <a:solidFill>
                  <a:schemeClr val="tx1"/>
                </a:solidFill>
              </a:rPr>
              <a:t>-LB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427516" y="3765550"/>
            <a:ext cx="2128239" cy="288035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	               </a:t>
            </a:r>
            <a:r>
              <a:rPr lang="en-US" sz="1100" dirty="0" err="1" smtClean="0">
                <a:solidFill>
                  <a:schemeClr val="tx1"/>
                </a:solidFill>
              </a:rPr>
              <a:t>ToR</a:t>
            </a:r>
            <a:r>
              <a:rPr lang="en-US" sz="1100" dirty="0" smtClean="0">
                <a:solidFill>
                  <a:schemeClr val="tx1"/>
                </a:solidFill>
              </a:rPr>
              <a:t>-LB</a:t>
            </a:r>
          </a:p>
        </p:txBody>
      </p:sp>
      <p:sp>
        <p:nvSpPr>
          <p:cNvPr id="318" name="Rectangle 317"/>
          <p:cNvSpPr/>
          <p:nvPr/>
        </p:nvSpPr>
        <p:spPr>
          <a:xfrm>
            <a:off x="4581413" y="3963920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ight Arrow 318"/>
          <p:cNvSpPr/>
          <p:nvPr/>
        </p:nvSpPr>
        <p:spPr>
          <a:xfrm>
            <a:off x="3200400" y="3833816"/>
            <a:ext cx="1324962" cy="293132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Uplink Ports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320" name="Elbow Connector 319"/>
          <p:cNvCxnSpPr>
            <a:stCxn id="303" idx="3"/>
            <a:endCxn id="117" idx="3"/>
          </p:cNvCxnSpPr>
          <p:nvPr/>
        </p:nvCxnSpPr>
        <p:spPr>
          <a:xfrm flipV="1">
            <a:off x="6306403" y="3592413"/>
            <a:ext cx="3220" cy="334671"/>
          </a:xfrm>
          <a:prstGeom prst="bentConnector3">
            <a:avLst>
              <a:gd name="adj1" fmla="val 7199379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1896060" y="3934663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490898" y="3939690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1769700" y="3934663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23731" y="3939689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1644988" y="3935602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52493" y="3939054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1515373" y="3937494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882108" y="3939690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1139239" y="3939053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1006834" y="3939690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1390774" y="3937494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265372" y="3938418"/>
            <a:ext cx="864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176" idx="3"/>
          </p:cNvCxnSpPr>
          <p:nvPr/>
        </p:nvCxnSpPr>
        <p:spPr>
          <a:xfrm flipH="1">
            <a:off x="2443759" y="2017628"/>
            <a:ext cx="528041" cy="14401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2895600" y="1755622"/>
            <a:ext cx="14514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CPU sled, 2U height, 2 sleds per shelf</a:t>
            </a:r>
            <a:endParaRPr lang="en-US" sz="1400" dirty="0"/>
          </a:p>
        </p:txBody>
      </p:sp>
      <p:sp>
        <p:nvSpPr>
          <p:cNvPr id="126" name="TextBox 125"/>
          <p:cNvSpPr txBox="1"/>
          <p:nvPr/>
        </p:nvSpPr>
        <p:spPr>
          <a:xfrm>
            <a:off x="2895600" y="5704198"/>
            <a:ext cx="1607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PSU, 4-bay, 1-2U height, 1 per zone</a:t>
            </a:r>
            <a:endParaRPr lang="en-US" sz="1400" dirty="0"/>
          </a:p>
        </p:txBody>
      </p:sp>
      <p:cxnSp>
        <p:nvCxnSpPr>
          <p:cNvPr id="151" name="Straight Arrow Connector 150"/>
          <p:cNvCxnSpPr>
            <a:stCxn id="126" idx="1"/>
          </p:cNvCxnSpPr>
          <p:nvPr/>
        </p:nvCxnSpPr>
        <p:spPr>
          <a:xfrm flipH="1">
            <a:off x="2389648" y="5965808"/>
            <a:ext cx="505952" cy="10772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2895600" y="4807751"/>
            <a:ext cx="14514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ToR</a:t>
            </a:r>
            <a:r>
              <a:rPr lang="en-US" sz="1400" dirty="0" smtClean="0"/>
              <a:t>, 2U height, 1 per zone, 8x 100Gb uplinks</a:t>
            </a:r>
            <a:endParaRPr lang="en-US" sz="1400" dirty="0"/>
          </a:p>
        </p:txBody>
      </p:sp>
      <p:cxnSp>
        <p:nvCxnSpPr>
          <p:cNvPr id="155" name="Straight Arrow Connector 154"/>
          <p:cNvCxnSpPr/>
          <p:nvPr/>
        </p:nvCxnSpPr>
        <p:spPr>
          <a:xfrm flipH="1" flipV="1">
            <a:off x="2465847" y="3974167"/>
            <a:ext cx="608113" cy="85870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7315200" y="5165096"/>
            <a:ext cx="1451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Optical fibers, 4 pairs per 2U side, 32 sets of 4 pairs per rack</a:t>
            </a:r>
            <a:endParaRPr lang="en-US" sz="1400" dirty="0"/>
          </a:p>
        </p:txBody>
      </p:sp>
      <p:cxnSp>
        <p:nvCxnSpPr>
          <p:cNvPr id="157" name="Straight Arrow Connector 156"/>
          <p:cNvCxnSpPr/>
          <p:nvPr/>
        </p:nvCxnSpPr>
        <p:spPr>
          <a:xfrm flipH="1" flipV="1">
            <a:off x="6629400" y="4890482"/>
            <a:ext cx="881488" cy="2826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83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Rack-Level Detail View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8" r="14311"/>
          <a:stretch/>
        </p:blipFill>
        <p:spPr bwMode="auto">
          <a:xfrm>
            <a:off x="152400" y="935026"/>
            <a:ext cx="4038600" cy="57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86400" y="1143000"/>
            <a:ext cx="3429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Number of zones is variable</a:t>
            </a:r>
          </a:p>
          <a:p>
            <a:pPr lvl="1"/>
            <a:r>
              <a:rPr lang="en-US" dirty="0" smtClean="0"/>
              <a:t>Independent power, data, management, cooling</a:t>
            </a:r>
          </a:p>
        </p:txBody>
      </p:sp>
    </p:spTree>
    <p:extLst>
      <p:ext uri="{BB962C8B-B14F-4D97-AF65-F5344CB8AC3E}">
        <p14:creationId xmlns:p14="http://schemas.microsoft.com/office/powerpoint/2010/main" val="398480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187"/>
          <p:cNvSpPr/>
          <p:nvPr/>
        </p:nvSpPr>
        <p:spPr>
          <a:xfrm>
            <a:off x="2483392" y="1143002"/>
            <a:ext cx="1998203" cy="5297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42607" y="1143002"/>
            <a:ext cx="1998203" cy="5297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" y="1"/>
            <a:ext cx="6429375" cy="809625"/>
          </a:xfrm>
        </p:spPr>
        <p:txBody>
          <a:bodyPr/>
          <a:lstStyle/>
          <a:p>
            <a:r>
              <a:rPr lang="en-US" dirty="0" smtClean="0"/>
              <a:t>TOCP Sled Configuration Options</a:t>
            </a:r>
            <a:endParaRPr lang="en-US" dirty="0"/>
          </a:p>
        </p:txBody>
      </p:sp>
      <p:sp>
        <p:nvSpPr>
          <p:cNvPr id="171" name="Rectangle 170"/>
          <p:cNvSpPr/>
          <p:nvPr/>
        </p:nvSpPr>
        <p:spPr>
          <a:xfrm>
            <a:off x="514296" y="1213419"/>
            <a:ext cx="1844494" cy="38402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1U CPU PCBA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10891" y="1526646"/>
            <a:ext cx="2873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1U sled, 4 Reduced </a:t>
            </a:r>
            <a:r>
              <a:rPr lang="en-US" sz="2000" dirty="0" err="1" smtClean="0"/>
              <a:t>Perf</a:t>
            </a:r>
            <a:r>
              <a:rPr lang="en-US" sz="2000" dirty="0" smtClean="0"/>
              <a:t> Dual-CPU PBAs per 2U, 40mm fans</a:t>
            </a:r>
            <a:endParaRPr lang="en-US" sz="2000" dirty="0"/>
          </a:p>
        </p:txBody>
      </p:sp>
      <p:cxnSp>
        <p:nvCxnSpPr>
          <p:cNvPr id="155" name="Straight Arrow Connector 154"/>
          <p:cNvCxnSpPr/>
          <p:nvPr/>
        </p:nvCxnSpPr>
        <p:spPr>
          <a:xfrm flipH="1" flipV="1">
            <a:off x="4563334" y="2430180"/>
            <a:ext cx="237266" cy="31302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2553715" y="1213419"/>
            <a:ext cx="1828800" cy="38402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1U CPU PCBA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77589" y="1742364"/>
            <a:ext cx="4182334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377588" y="1567190"/>
            <a:ext cx="0" cy="175174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4559922" y="1581730"/>
            <a:ext cx="0" cy="175174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/>
          <p:cNvSpPr/>
          <p:nvPr/>
        </p:nvSpPr>
        <p:spPr>
          <a:xfrm>
            <a:off x="2483392" y="1816276"/>
            <a:ext cx="1998203" cy="5297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442607" y="1816276"/>
            <a:ext cx="1998203" cy="5297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514296" y="1886694"/>
            <a:ext cx="1844494" cy="38402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1U CPU PCBA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2553715" y="1886694"/>
            <a:ext cx="1828800" cy="38402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1U CPU PCBA</a:t>
            </a:r>
          </a:p>
        </p:txBody>
      </p:sp>
      <p:cxnSp>
        <p:nvCxnSpPr>
          <p:cNvPr id="195" name="Straight Connector 194"/>
          <p:cNvCxnSpPr/>
          <p:nvPr/>
        </p:nvCxnSpPr>
        <p:spPr>
          <a:xfrm>
            <a:off x="377589" y="2415639"/>
            <a:ext cx="4182334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7588" y="2240465"/>
            <a:ext cx="0" cy="175174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4559922" y="2255005"/>
            <a:ext cx="0" cy="175174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2486804" y="2842161"/>
            <a:ext cx="1998203" cy="1199592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46019" y="2842161"/>
            <a:ext cx="1998203" cy="120301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517707" y="2912580"/>
            <a:ext cx="1844494" cy="10572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2U CPU PCBA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2557127" y="2912581"/>
            <a:ext cx="1828800" cy="105729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2</a:t>
            </a:r>
            <a:r>
              <a:rPr lang="en-US" sz="1100" dirty="0" smtClean="0">
                <a:solidFill>
                  <a:srgbClr val="FFFFFF"/>
                </a:solidFill>
              </a:rPr>
              <a:t>U CPU PCBA</a:t>
            </a:r>
            <a:endParaRPr lang="en-US" sz="1100" dirty="0">
              <a:solidFill>
                <a:srgbClr val="FFFFFF"/>
              </a:solidFill>
            </a:endParaRPr>
          </a:p>
        </p:txBody>
      </p:sp>
      <p:cxnSp>
        <p:nvCxnSpPr>
          <p:cNvPr id="209" name="Straight Connector 208"/>
          <p:cNvCxnSpPr/>
          <p:nvPr/>
        </p:nvCxnSpPr>
        <p:spPr>
          <a:xfrm>
            <a:off x="381000" y="4114800"/>
            <a:ext cx="4182334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381000" y="3939626"/>
            <a:ext cx="0" cy="175174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4563334" y="3954166"/>
            <a:ext cx="0" cy="175174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Rectangle 211"/>
          <p:cNvSpPr/>
          <p:nvPr/>
        </p:nvSpPr>
        <p:spPr>
          <a:xfrm>
            <a:off x="2486804" y="4537131"/>
            <a:ext cx="1998203" cy="1199592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446019" y="4537131"/>
            <a:ext cx="1998203" cy="1203018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517707" y="4607550"/>
            <a:ext cx="1844494" cy="42165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1U CPU PCBA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2557127" y="4607550"/>
            <a:ext cx="1828800" cy="42165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1U CPU PCBA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517707" y="5257802"/>
            <a:ext cx="1844494" cy="40704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1U CPU PCBA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2557127" y="5257802"/>
            <a:ext cx="1828800" cy="40704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1U CPU PCBA</a:t>
            </a:r>
          </a:p>
        </p:txBody>
      </p:sp>
      <p:cxnSp>
        <p:nvCxnSpPr>
          <p:cNvPr id="223" name="Straight Connector 222"/>
          <p:cNvCxnSpPr/>
          <p:nvPr/>
        </p:nvCxnSpPr>
        <p:spPr>
          <a:xfrm>
            <a:off x="381000" y="5809770"/>
            <a:ext cx="4182334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381000" y="5634596"/>
            <a:ext cx="0" cy="175174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4563334" y="5649136"/>
            <a:ext cx="0" cy="175174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5584371" y="2996050"/>
            <a:ext cx="2996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dirty="0"/>
              <a:t>2U sled, 2 High-</a:t>
            </a:r>
            <a:r>
              <a:rPr lang="en-US" dirty="0" err="1"/>
              <a:t>Perf</a:t>
            </a:r>
            <a:r>
              <a:rPr lang="en-US" dirty="0"/>
              <a:t> Dual-CPU PBAs per 2U, 80mm fans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5584370" y="4675257"/>
            <a:ext cx="2726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dirty="0"/>
              <a:t>2U sled, 4 Mid-</a:t>
            </a:r>
            <a:r>
              <a:rPr lang="en-US" dirty="0" err="1"/>
              <a:t>Perf</a:t>
            </a:r>
            <a:r>
              <a:rPr lang="en-US" dirty="0"/>
              <a:t> Dual-CPU PBAs per 2U, 80mm fans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4681967" y="2688274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Shelf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4705851" y="989112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Sled</a:t>
            </a:r>
            <a:endParaRPr lang="en-US" sz="1400" dirty="0">
              <a:solidFill>
                <a:schemeClr val="tx2"/>
              </a:solidFill>
            </a:endParaRPr>
          </a:p>
        </p:txBody>
      </p:sp>
      <p:cxnSp>
        <p:nvCxnSpPr>
          <p:cNvPr id="230" name="Straight Arrow Connector 229"/>
          <p:cNvCxnSpPr>
            <a:endCxn id="188" idx="3"/>
          </p:cNvCxnSpPr>
          <p:nvPr/>
        </p:nvCxnSpPr>
        <p:spPr>
          <a:xfrm flipH="1">
            <a:off x="4481595" y="1213421"/>
            <a:ext cx="319006" cy="19445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2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adisys_Powerpoint Template_Final">
  <a:themeElements>
    <a:clrScheme name="RadiSys 2010 PowerPoint Template_August 2011">
      <a:dk1>
        <a:srgbClr val="910118"/>
      </a:dk1>
      <a:lt1>
        <a:srgbClr val="ECE7D4"/>
      </a:lt1>
      <a:dk2>
        <a:srgbClr val="004C6C"/>
      </a:dk2>
      <a:lt2>
        <a:srgbClr val="ECE7D4"/>
      </a:lt2>
      <a:accent1>
        <a:srgbClr val="910118"/>
      </a:accent1>
      <a:accent2>
        <a:srgbClr val="004C6C"/>
      </a:accent2>
      <a:accent3>
        <a:srgbClr val="91B4C5"/>
      </a:accent3>
      <a:accent4>
        <a:srgbClr val="ECE7D4"/>
      </a:accent4>
      <a:accent5>
        <a:srgbClr val="F9DD5A"/>
      </a:accent5>
      <a:accent6>
        <a:srgbClr val="000000"/>
      </a:accent6>
      <a:hlink>
        <a:srgbClr val="910118"/>
      </a:hlink>
      <a:folHlink>
        <a:srgbClr val="91B4C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adiSys 2003 PowerPointTemplate_v2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Sys 2003 PowerPointTemplate_v2 2">
        <a:dk1>
          <a:srgbClr val="000000"/>
        </a:dk1>
        <a:lt1>
          <a:srgbClr val="FFFFFF"/>
        </a:lt1>
        <a:dk2>
          <a:srgbClr val="084887"/>
        </a:dk2>
        <a:lt2>
          <a:srgbClr val="5F5F5F"/>
        </a:lt2>
        <a:accent1>
          <a:srgbClr val="999999"/>
        </a:accent1>
        <a:accent2>
          <a:srgbClr val="084887"/>
        </a:accent2>
        <a:accent3>
          <a:srgbClr val="FFFFFF"/>
        </a:accent3>
        <a:accent4>
          <a:srgbClr val="000000"/>
        </a:accent4>
        <a:accent5>
          <a:srgbClr val="CACACA"/>
        </a:accent5>
        <a:accent6>
          <a:srgbClr val="06407A"/>
        </a:accent6>
        <a:hlink>
          <a:srgbClr val="BAA45C"/>
        </a:hlink>
        <a:folHlink>
          <a:srgbClr val="A5B8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Sys 2003 PowerPointTemplate_v2 3">
        <a:dk1>
          <a:srgbClr val="000000"/>
        </a:dk1>
        <a:lt1>
          <a:srgbClr val="A5B8C9"/>
        </a:lt1>
        <a:dk2>
          <a:srgbClr val="084887"/>
        </a:dk2>
        <a:lt2>
          <a:srgbClr val="5F5F5F"/>
        </a:lt2>
        <a:accent1>
          <a:srgbClr val="999999"/>
        </a:accent1>
        <a:accent2>
          <a:srgbClr val="B0232A"/>
        </a:accent2>
        <a:accent3>
          <a:srgbClr val="CFD8E1"/>
        </a:accent3>
        <a:accent4>
          <a:srgbClr val="000000"/>
        </a:accent4>
        <a:accent5>
          <a:srgbClr val="CACACA"/>
        </a:accent5>
        <a:accent6>
          <a:srgbClr val="9F1F25"/>
        </a:accent6>
        <a:hlink>
          <a:srgbClr val="BAA45C"/>
        </a:hlink>
        <a:folHlink>
          <a:srgbClr val="A5B8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Sys 2003 PowerPointTemplate_v2 4">
        <a:dk1>
          <a:srgbClr val="5F5F5F"/>
        </a:dk1>
        <a:lt1>
          <a:srgbClr val="A5B8C9"/>
        </a:lt1>
        <a:dk2>
          <a:srgbClr val="084887"/>
        </a:dk2>
        <a:lt2>
          <a:srgbClr val="FFFFFF"/>
        </a:lt2>
        <a:accent1>
          <a:srgbClr val="BAA45C"/>
        </a:accent1>
        <a:accent2>
          <a:srgbClr val="B0232A"/>
        </a:accent2>
        <a:accent3>
          <a:srgbClr val="AAB1C3"/>
        </a:accent3>
        <a:accent4>
          <a:srgbClr val="8C9DAB"/>
        </a:accent4>
        <a:accent5>
          <a:srgbClr val="D9CFB5"/>
        </a:accent5>
        <a:accent6>
          <a:srgbClr val="9F1F25"/>
        </a:accent6>
        <a:hlink>
          <a:srgbClr val="695D54"/>
        </a:hlink>
        <a:folHlink>
          <a:srgbClr val="A5B8C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Sys 2003 PowerPointTemplate_v2 5">
        <a:dk1>
          <a:srgbClr val="5F5F5F"/>
        </a:dk1>
        <a:lt1>
          <a:srgbClr val="FFFFFF"/>
        </a:lt1>
        <a:dk2>
          <a:srgbClr val="D8610F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50505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Sys 2003 PowerPointTemplate_v2 6">
        <a:dk1>
          <a:srgbClr val="5F5F5F"/>
        </a:dk1>
        <a:lt1>
          <a:srgbClr val="FFFFFF"/>
        </a:lt1>
        <a:dk2>
          <a:srgbClr val="D8610F"/>
        </a:dk2>
        <a:lt2>
          <a:srgbClr val="393939"/>
        </a:lt2>
        <a:accent1>
          <a:srgbClr val="CBCBCB"/>
        </a:accent1>
        <a:accent2>
          <a:srgbClr val="B0232A"/>
        </a:accent2>
        <a:accent3>
          <a:srgbClr val="FFFFFF"/>
        </a:accent3>
        <a:accent4>
          <a:srgbClr val="505050"/>
        </a:accent4>
        <a:accent5>
          <a:srgbClr val="E2E2E2"/>
        </a:accent5>
        <a:accent6>
          <a:srgbClr val="9F1F25"/>
        </a:accent6>
        <a:hlink>
          <a:srgbClr val="BAA45C"/>
        </a:hlink>
        <a:folHlink>
          <a:srgbClr val="1248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Radisys_Powerpoint Template_Final</Template>
  <TotalTime>33115</TotalTime>
  <Words>1546</Words>
  <Application>Microsoft Office PowerPoint</Application>
  <PresentationFormat>On-screen Show (4:3)</PresentationFormat>
  <Paragraphs>314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 Unicode MS</vt:lpstr>
      <vt:lpstr>MS PGothic</vt:lpstr>
      <vt:lpstr>Arial</vt:lpstr>
      <vt:lpstr>Calibri</vt:lpstr>
      <vt:lpstr>Wingdings</vt:lpstr>
      <vt:lpstr>Radisys_Powerpoint Template_Final</vt:lpstr>
      <vt:lpstr>TOCP Rack-Level Architecture</vt:lpstr>
      <vt:lpstr>General OCP Characteristics</vt:lpstr>
      <vt:lpstr>Benefits of our approach</vt:lpstr>
      <vt:lpstr>Major Rack-Level Sections</vt:lpstr>
      <vt:lpstr>TOCP System-Level</vt:lpstr>
      <vt:lpstr>Rack-Level Overall View</vt:lpstr>
      <vt:lpstr>General Rack Configuration</vt:lpstr>
      <vt:lpstr>Rack-Level Detail View</vt:lpstr>
      <vt:lpstr>TOCP Sled Configuration Options</vt:lpstr>
      <vt:lpstr>Sled Height Options</vt:lpstr>
      <vt:lpstr>Rack-Level Zone 1 of 3 Detail View</vt:lpstr>
      <vt:lpstr>Sled-Level Front and Side View</vt:lpstr>
      <vt:lpstr>Zone-Level Power Feed Detail</vt:lpstr>
      <vt:lpstr>Zone-Level Data/Management Detail</vt:lpstr>
      <vt:lpstr>Tray vs. rack-level cooling</vt:lpstr>
      <vt:lpstr>Rack Images</vt:lpstr>
      <vt:lpstr>Rack-Level Rear View</vt:lpstr>
      <vt:lpstr>Sled Level Rear View</vt:lpstr>
      <vt:lpstr>Rear Optical Interconnects</vt:lpstr>
      <vt:lpstr>TOCP ToR, Gen1, 3U Physicals</vt:lpstr>
      <vt:lpstr>TOCP ToR, Gen2, 2U Physicals</vt:lpstr>
      <vt:lpstr>Rack-Level Power Requirements</vt:lpstr>
      <vt:lpstr>Sled Components</vt:lpstr>
      <vt:lpstr>CPU Sled-Level Connections</vt:lpstr>
      <vt:lpstr>Storage Sled-Level Connections</vt:lpstr>
      <vt:lpstr>Sled Level Top View</vt:lpstr>
      <vt:lpstr>Supermicro X10DRFR Server Board</vt:lpstr>
      <vt:lpstr>Supermicro AOC-CTG-i1S</vt:lpstr>
      <vt:lpstr>Supermicro AOC-CTG-i2S</vt:lpstr>
      <vt:lpstr>AOC-CTG-i1(2)S Support Bracket (1U)</vt:lpstr>
      <vt:lpstr>Work Going Forward</vt:lpstr>
      <vt:lpstr>Schroff Work Areas – Summary</vt:lpstr>
      <vt:lpstr>Schroff Work Areas – Sled Mechanics</vt:lpstr>
      <vt:lpstr>Schroff Work Areas – Sled Electricals</vt:lpstr>
      <vt:lpstr>Sled Hot-Swap Support</vt:lpstr>
      <vt:lpstr>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Rack-Level Summary</dc:title>
  <dc:creator>Matt StPeter</dc:creator>
  <cp:lastModifiedBy>Vlad Rakocevic</cp:lastModifiedBy>
  <cp:revision>530</cp:revision>
  <cp:lastPrinted>2011-09-08T12:10:23Z</cp:lastPrinted>
  <dcterms:created xsi:type="dcterms:W3CDTF">2011-08-23T03:20:24Z</dcterms:created>
  <dcterms:modified xsi:type="dcterms:W3CDTF">2014-10-08T18:30:26Z</dcterms:modified>
</cp:coreProperties>
</file>